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35"/>
  </p:notesMasterIdLst>
  <p:sldIdLst>
    <p:sldId id="870" r:id="rId2"/>
    <p:sldId id="874" r:id="rId3"/>
    <p:sldId id="864" r:id="rId4"/>
    <p:sldId id="863" r:id="rId5"/>
    <p:sldId id="865" r:id="rId6"/>
    <p:sldId id="861" r:id="rId7"/>
    <p:sldId id="866" r:id="rId8"/>
    <p:sldId id="867" r:id="rId9"/>
    <p:sldId id="868" r:id="rId10"/>
    <p:sldId id="774" r:id="rId11"/>
    <p:sldId id="775" r:id="rId12"/>
    <p:sldId id="810" r:id="rId13"/>
    <p:sldId id="811" r:id="rId14"/>
    <p:sldId id="837" r:id="rId15"/>
    <p:sldId id="831" r:id="rId16"/>
    <p:sldId id="871" r:id="rId17"/>
    <p:sldId id="872" r:id="rId18"/>
    <p:sldId id="889" r:id="rId19"/>
    <p:sldId id="875" r:id="rId20"/>
    <p:sldId id="876" r:id="rId21"/>
    <p:sldId id="877" r:id="rId22"/>
    <p:sldId id="878" r:id="rId23"/>
    <p:sldId id="879" r:id="rId24"/>
    <p:sldId id="848" r:id="rId25"/>
    <p:sldId id="849" r:id="rId26"/>
    <p:sldId id="827" r:id="rId27"/>
    <p:sldId id="888" r:id="rId28"/>
    <p:sldId id="884" r:id="rId29"/>
    <p:sldId id="885" r:id="rId30"/>
    <p:sldId id="886" r:id="rId31"/>
    <p:sldId id="887" r:id="rId32"/>
    <p:sldId id="869" r:id="rId33"/>
    <p:sldId id="78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E5D"/>
    <a:srgbClr val="97D700"/>
    <a:srgbClr val="5262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E0BE0B-0C23-4960-BAA7-157244C3352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0E6E4FD-8EE2-47F6-A427-2CA29DC5EC2B}">
      <dgm:prSet/>
      <dgm:spPr>
        <a:solidFill>
          <a:schemeClr val="accent1"/>
        </a:solidFill>
      </dgm:spPr>
      <dgm:t>
        <a:bodyPr/>
        <a:lstStyle/>
        <a:p>
          <a:r>
            <a:rPr lang="en-US" dirty="0">
              <a:latin typeface="Proxima Nova" panose="02000506030000020004"/>
            </a:rPr>
            <a:t>Reverse Return Piping</a:t>
          </a:r>
        </a:p>
      </dgm:t>
    </dgm:pt>
    <dgm:pt modelId="{6B81B1CE-731D-414F-8324-0C23E3FCCFF6}" type="parTrans" cxnId="{ED2567E8-9659-4C11-B40C-9E7A8279A3E6}">
      <dgm:prSet/>
      <dgm:spPr/>
      <dgm:t>
        <a:bodyPr/>
        <a:lstStyle/>
        <a:p>
          <a:endParaRPr lang="en-US">
            <a:latin typeface="Proxima Nova" panose="02000506030000020004"/>
          </a:endParaRPr>
        </a:p>
      </dgm:t>
    </dgm:pt>
    <dgm:pt modelId="{949811D2-312F-4A51-8576-111C0722A6B1}" type="sibTrans" cxnId="{ED2567E8-9659-4C11-B40C-9E7A8279A3E6}">
      <dgm:prSet/>
      <dgm:spPr/>
      <dgm:t>
        <a:bodyPr/>
        <a:lstStyle/>
        <a:p>
          <a:endParaRPr lang="en-US">
            <a:latin typeface="Proxima Nova" panose="02000506030000020004"/>
          </a:endParaRPr>
        </a:p>
      </dgm:t>
    </dgm:pt>
    <dgm:pt modelId="{3B9662F1-6776-4919-B150-BF55F3B0DD68}">
      <dgm:prSet/>
      <dgm:spPr>
        <a:solidFill>
          <a:schemeClr val="accent1">
            <a:lumMod val="75000"/>
          </a:schemeClr>
        </a:solidFill>
      </dgm:spPr>
      <dgm:t>
        <a:bodyPr/>
        <a:lstStyle/>
        <a:p>
          <a:r>
            <a:rPr lang="en-US">
              <a:latin typeface="Proxima Nova" panose="02000506030000020004"/>
            </a:rPr>
            <a:t>Manual Balancing</a:t>
          </a:r>
        </a:p>
      </dgm:t>
    </dgm:pt>
    <dgm:pt modelId="{43C0F948-2E05-4E87-842D-69AEC7108B20}" type="parTrans" cxnId="{21496F7A-8295-4827-911B-11565AEF556C}">
      <dgm:prSet/>
      <dgm:spPr/>
      <dgm:t>
        <a:bodyPr/>
        <a:lstStyle/>
        <a:p>
          <a:endParaRPr lang="en-US">
            <a:latin typeface="Proxima Nova" panose="02000506030000020004"/>
          </a:endParaRPr>
        </a:p>
      </dgm:t>
    </dgm:pt>
    <dgm:pt modelId="{5F088EA4-5E39-4E68-9B12-C434FAEB801A}" type="sibTrans" cxnId="{21496F7A-8295-4827-911B-11565AEF556C}">
      <dgm:prSet/>
      <dgm:spPr/>
      <dgm:t>
        <a:bodyPr/>
        <a:lstStyle/>
        <a:p>
          <a:endParaRPr lang="en-US">
            <a:latin typeface="Proxima Nova" panose="02000506030000020004"/>
          </a:endParaRPr>
        </a:p>
      </dgm:t>
    </dgm:pt>
    <dgm:pt modelId="{FDAA1C2B-1E4C-4E35-B11D-10E01A838927}">
      <dgm:prSet/>
      <dgm:spPr>
        <a:solidFill>
          <a:srgbClr val="0070C0"/>
        </a:solidFill>
      </dgm:spPr>
      <dgm:t>
        <a:bodyPr/>
        <a:lstStyle/>
        <a:p>
          <a:r>
            <a:rPr lang="en-US" dirty="0">
              <a:latin typeface="Proxima Nova" panose="02000506030000020004"/>
            </a:rPr>
            <a:t>Automatic Flow Control Valves</a:t>
          </a:r>
        </a:p>
      </dgm:t>
    </dgm:pt>
    <dgm:pt modelId="{FD6763AB-5B58-4BED-8498-210CF4D7EC26}" type="parTrans" cxnId="{E7220A28-E9DB-4300-A8EB-DD5EB7E030FB}">
      <dgm:prSet/>
      <dgm:spPr/>
      <dgm:t>
        <a:bodyPr/>
        <a:lstStyle/>
        <a:p>
          <a:endParaRPr lang="en-US">
            <a:latin typeface="Proxima Nova" panose="02000506030000020004"/>
          </a:endParaRPr>
        </a:p>
      </dgm:t>
    </dgm:pt>
    <dgm:pt modelId="{19169AE4-7602-40E2-8022-EFC0F09AB40D}" type="sibTrans" cxnId="{E7220A28-E9DB-4300-A8EB-DD5EB7E030FB}">
      <dgm:prSet/>
      <dgm:spPr/>
      <dgm:t>
        <a:bodyPr/>
        <a:lstStyle/>
        <a:p>
          <a:endParaRPr lang="en-US">
            <a:latin typeface="Proxima Nova" panose="02000506030000020004"/>
          </a:endParaRPr>
        </a:p>
      </dgm:t>
    </dgm:pt>
    <dgm:pt modelId="{F84BC123-B622-47BC-AEB1-F509AF8D4FB4}">
      <dgm:prSet/>
      <dgm:spPr>
        <a:solidFill>
          <a:schemeClr val="accent1">
            <a:lumMod val="40000"/>
            <a:lumOff val="60000"/>
          </a:schemeClr>
        </a:solidFill>
      </dgm:spPr>
      <dgm:t>
        <a:bodyPr/>
        <a:lstStyle/>
        <a:p>
          <a:r>
            <a:rPr lang="en-US">
              <a:latin typeface="Proxima Nova" panose="02000506030000020004"/>
            </a:rPr>
            <a:t>Unconventional Methods </a:t>
          </a:r>
        </a:p>
      </dgm:t>
    </dgm:pt>
    <dgm:pt modelId="{DC05EFD0-E6CA-479C-A026-E79299A522CB}" type="parTrans" cxnId="{0719869A-3F8A-4C1B-AB6F-B3B2373F0A8B}">
      <dgm:prSet/>
      <dgm:spPr/>
      <dgm:t>
        <a:bodyPr/>
        <a:lstStyle/>
        <a:p>
          <a:endParaRPr lang="en-US">
            <a:latin typeface="Proxima Nova" panose="02000506030000020004"/>
          </a:endParaRPr>
        </a:p>
      </dgm:t>
    </dgm:pt>
    <dgm:pt modelId="{D4A1EBD0-7EEA-42B6-A8D7-666970B76C91}" type="sibTrans" cxnId="{0719869A-3F8A-4C1B-AB6F-B3B2373F0A8B}">
      <dgm:prSet/>
      <dgm:spPr/>
      <dgm:t>
        <a:bodyPr/>
        <a:lstStyle/>
        <a:p>
          <a:endParaRPr lang="en-US">
            <a:latin typeface="Proxima Nova" panose="02000506030000020004"/>
          </a:endParaRPr>
        </a:p>
      </dgm:t>
    </dgm:pt>
    <dgm:pt modelId="{2DEBDBE4-FA94-463C-BFEF-1B837F444DFF}">
      <dgm:prSet/>
      <dgm:spPr/>
      <dgm:t>
        <a:bodyPr/>
        <a:lstStyle/>
        <a:p>
          <a:r>
            <a:rPr lang="en-US" dirty="0">
              <a:latin typeface="Proxima Nova" panose="02000506030000020004"/>
            </a:rPr>
            <a:t>Circulating Pumps at Each Unit</a:t>
          </a:r>
        </a:p>
      </dgm:t>
    </dgm:pt>
    <dgm:pt modelId="{16EACA22-BDF6-44EE-BEB2-B620A257EE41}" type="parTrans" cxnId="{43CB2491-63FF-4C77-9034-F9A38DD6A478}">
      <dgm:prSet/>
      <dgm:spPr/>
      <dgm:t>
        <a:bodyPr/>
        <a:lstStyle/>
        <a:p>
          <a:endParaRPr lang="en-US">
            <a:latin typeface="Proxima Nova" panose="02000506030000020004"/>
          </a:endParaRPr>
        </a:p>
      </dgm:t>
    </dgm:pt>
    <dgm:pt modelId="{AC20FD02-D9A8-46EF-A4B1-1AD55EF44181}" type="sibTrans" cxnId="{43CB2491-63FF-4C77-9034-F9A38DD6A478}">
      <dgm:prSet/>
      <dgm:spPr/>
      <dgm:t>
        <a:bodyPr/>
        <a:lstStyle/>
        <a:p>
          <a:endParaRPr lang="en-US">
            <a:latin typeface="Proxima Nova" panose="02000506030000020004"/>
          </a:endParaRPr>
        </a:p>
      </dgm:t>
    </dgm:pt>
    <dgm:pt modelId="{81F8C36D-EFCC-4C45-A341-CD99EAB2E950}" type="pres">
      <dgm:prSet presAssocID="{89E0BE0B-0C23-4960-BAA7-157244C3352D}" presName="linear" presStyleCnt="0">
        <dgm:presLayoutVars>
          <dgm:animLvl val="lvl"/>
          <dgm:resizeHandles val="exact"/>
        </dgm:presLayoutVars>
      </dgm:prSet>
      <dgm:spPr/>
    </dgm:pt>
    <dgm:pt modelId="{E6BE88F8-4997-461B-94B9-4A4C1C1AF538}" type="pres">
      <dgm:prSet presAssocID="{B0E6E4FD-8EE2-47F6-A427-2CA29DC5EC2B}" presName="parentText" presStyleLbl="node1" presStyleIdx="0" presStyleCnt="4">
        <dgm:presLayoutVars>
          <dgm:chMax val="0"/>
          <dgm:bulletEnabled val="1"/>
        </dgm:presLayoutVars>
      </dgm:prSet>
      <dgm:spPr/>
    </dgm:pt>
    <dgm:pt modelId="{516FE288-A0AC-4AB1-BC60-DBF908AC51C4}" type="pres">
      <dgm:prSet presAssocID="{949811D2-312F-4A51-8576-111C0722A6B1}" presName="spacer" presStyleCnt="0"/>
      <dgm:spPr/>
    </dgm:pt>
    <dgm:pt modelId="{D775F1B6-B7AD-418C-BFF0-B7EB48DE648C}" type="pres">
      <dgm:prSet presAssocID="{3B9662F1-6776-4919-B150-BF55F3B0DD68}" presName="parentText" presStyleLbl="node1" presStyleIdx="1" presStyleCnt="4">
        <dgm:presLayoutVars>
          <dgm:chMax val="0"/>
          <dgm:bulletEnabled val="1"/>
        </dgm:presLayoutVars>
      </dgm:prSet>
      <dgm:spPr/>
    </dgm:pt>
    <dgm:pt modelId="{D77ED18A-E63A-4341-B0CD-D26AAB54DF21}" type="pres">
      <dgm:prSet presAssocID="{5F088EA4-5E39-4E68-9B12-C434FAEB801A}" presName="spacer" presStyleCnt="0"/>
      <dgm:spPr/>
    </dgm:pt>
    <dgm:pt modelId="{EAC9DFEE-CC2A-4BC5-9C52-B771C9A2F058}" type="pres">
      <dgm:prSet presAssocID="{FDAA1C2B-1E4C-4E35-B11D-10E01A838927}" presName="parentText" presStyleLbl="node1" presStyleIdx="2" presStyleCnt="4">
        <dgm:presLayoutVars>
          <dgm:chMax val="0"/>
          <dgm:bulletEnabled val="1"/>
        </dgm:presLayoutVars>
      </dgm:prSet>
      <dgm:spPr/>
    </dgm:pt>
    <dgm:pt modelId="{3B31A444-2AEF-490B-8902-9A6B048A00F7}" type="pres">
      <dgm:prSet presAssocID="{19169AE4-7602-40E2-8022-EFC0F09AB40D}" presName="spacer" presStyleCnt="0"/>
      <dgm:spPr/>
    </dgm:pt>
    <dgm:pt modelId="{BEAEEB85-3AEF-4D67-882C-4B592D935AD0}" type="pres">
      <dgm:prSet presAssocID="{F84BC123-B622-47BC-AEB1-F509AF8D4FB4}" presName="parentText" presStyleLbl="node1" presStyleIdx="3" presStyleCnt="4" custLinFactNeighborX="277">
        <dgm:presLayoutVars>
          <dgm:chMax val="0"/>
          <dgm:bulletEnabled val="1"/>
        </dgm:presLayoutVars>
      </dgm:prSet>
      <dgm:spPr/>
    </dgm:pt>
    <dgm:pt modelId="{7EA903FA-E605-4045-8DAC-7B6FEAB4F632}" type="pres">
      <dgm:prSet presAssocID="{F84BC123-B622-47BC-AEB1-F509AF8D4FB4}" presName="childText" presStyleLbl="revTx" presStyleIdx="0" presStyleCnt="1">
        <dgm:presLayoutVars>
          <dgm:bulletEnabled val="1"/>
        </dgm:presLayoutVars>
      </dgm:prSet>
      <dgm:spPr/>
    </dgm:pt>
  </dgm:ptLst>
  <dgm:cxnLst>
    <dgm:cxn modelId="{E7220A28-E9DB-4300-A8EB-DD5EB7E030FB}" srcId="{89E0BE0B-0C23-4960-BAA7-157244C3352D}" destId="{FDAA1C2B-1E4C-4E35-B11D-10E01A838927}" srcOrd="2" destOrd="0" parTransId="{FD6763AB-5B58-4BED-8498-210CF4D7EC26}" sibTransId="{19169AE4-7602-40E2-8022-EFC0F09AB40D}"/>
    <dgm:cxn modelId="{E0EF3760-8969-4834-AFCB-A298B583AFFB}" type="presOf" srcId="{FDAA1C2B-1E4C-4E35-B11D-10E01A838927}" destId="{EAC9DFEE-CC2A-4BC5-9C52-B771C9A2F058}" srcOrd="0" destOrd="0" presId="urn:microsoft.com/office/officeart/2005/8/layout/vList2"/>
    <dgm:cxn modelId="{1141C66A-F928-473B-90F2-A774F7EBF64A}" type="presOf" srcId="{2DEBDBE4-FA94-463C-BFEF-1B837F444DFF}" destId="{7EA903FA-E605-4045-8DAC-7B6FEAB4F632}" srcOrd="0" destOrd="0" presId="urn:microsoft.com/office/officeart/2005/8/layout/vList2"/>
    <dgm:cxn modelId="{21496F7A-8295-4827-911B-11565AEF556C}" srcId="{89E0BE0B-0C23-4960-BAA7-157244C3352D}" destId="{3B9662F1-6776-4919-B150-BF55F3B0DD68}" srcOrd="1" destOrd="0" parTransId="{43C0F948-2E05-4E87-842D-69AEC7108B20}" sibTransId="{5F088EA4-5E39-4E68-9B12-C434FAEB801A}"/>
    <dgm:cxn modelId="{1570AC7B-CE14-473C-ADCD-A5F5AE415E0F}" type="presOf" srcId="{3B9662F1-6776-4919-B150-BF55F3B0DD68}" destId="{D775F1B6-B7AD-418C-BFF0-B7EB48DE648C}" srcOrd="0" destOrd="0" presId="urn:microsoft.com/office/officeart/2005/8/layout/vList2"/>
    <dgm:cxn modelId="{43CB2491-63FF-4C77-9034-F9A38DD6A478}" srcId="{F84BC123-B622-47BC-AEB1-F509AF8D4FB4}" destId="{2DEBDBE4-FA94-463C-BFEF-1B837F444DFF}" srcOrd="0" destOrd="0" parTransId="{16EACA22-BDF6-44EE-BEB2-B620A257EE41}" sibTransId="{AC20FD02-D9A8-46EF-A4B1-1AD55EF44181}"/>
    <dgm:cxn modelId="{BE2C2F92-064C-48C8-8084-326A102160C9}" type="presOf" srcId="{89E0BE0B-0C23-4960-BAA7-157244C3352D}" destId="{81F8C36D-EFCC-4C45-A341-CD99EAB2E950}" srcOrd="0" destOrd="0" presId="urn:microsoft.com/office/officeart/2005/8/layout/vList2"/>
    <dgm:cxn modelId="{0719869A-3F8A-4C1B-AB6F-B3B2373F0A8B}" srcId="{89E0BE0B-0C23-4960-BAA7-157244C3352D}" destId="{F84BC123-B622-47BC-AEB1-F509AF8D4FB4}" srcOrd="3" destOrd="0" parTransId="{DC05EFD0-E6CA-479C-A026-E79299A522CB}" sibTransId="{D4A1EBD0-7EEA-42B6-A8D7-666970B76C91}"/>
    <dgm:cxn modelId="{F872BFBB-0339-48A1-974D-A0E0724DF4ED}" type="presOf" srcId="{F84BC123-B622-47BC-AEB1-F509AF8D4FB4}" destId="{BEAEEB85-3AEF-4D67-882C-4B592D935AD0}" srcOrd="0" destOrd="0" presId="urn:microsoft.com/office/officeart/2005/8/layout/vList2"/>
    <dgm:cxn modelId="{5B04EDDE-8A6C-4096-A5FB-777CE30189A2}" type="presOf" srcId="{B0E6E4FD-8EE2-47F6-A427-2CA29DC5EC2B}" destId="{E6BE88F8-4997-461B-94B9-4A4C1C1AF538}" srcOrd="0" destOrd="0" presId="urn:microsoft.com/office/officeart/2005/8/layout/vList2"/>
    <dgm:cxn modelId="{ED2567E8-9659-4C11-B40C-9E7A8279A3E6}" srcId="{89E0BE0B-0C23-4960-BAA7-157244C3352D}" destId="{B0E6E4FD-8EE2-47F6-A427-2CA29DC5EC2B}" srcOrd="0" destOrd="0" parTransId="{6B81B1CE-731D-414F-8324-0C23E3FCCFF6}" sibTransId="{949811D2-312F-4A51-8576-111C0722A6B1}"/>
    <dgm:cxn modelId="{082E4BA7-8F9F-43D0-8E68-39266CAEF785}" type="presParOf" srcId="{81F8C36D-EFCC-4C45-A341-CD99EAB2E950}" destId="{E6BE88F8-4997-461B-94B9-4A4C1C1AF538}" srcOrd="0" destOrd="0" presId="urn:microsoft.com/office/officeart/2005/8/layout/vList2"/>
    <dgm:cxn modelId="{0061975D-4369-4448-86B1-9C414A72CADA}" type="presParOf" srcId="{81F8C36D-EFCC-4C45-A341-CD99EAB2E950}" destId="{516FE288-A0AC-4AB1-BC60-DBF908AC51C4}" srcOrd="1" destOrd="0" presId="urn:microsoft.com/office/officeart/2005/8/layout/vList2"/>
    <dgm:cxn modelId="{7D0CECB6-41CF-46E8-AF9D-52C8FDABA96E}" type="presParOf" srcId="{81F8C36D-EFCC-4C45-A341-CD99EAB2E950}" destId="{D775F1B6-B7AD-418C-BFF0-B7EB48DE648C}" srcOrd="2" destOrd="0" presId="urn:microsoft.com/office/officeart/2005/8/layout/vList2"/>
    <dgm:cxn modelId="{7A014482-79CC-4B48-90CD-66B404E823FF}" type="presParOf" srcId="{81F8C36D-EFCC-4C45-A341-CD99EAB2E950}" destId="{D77ED18A-E63A-4341-B0CD-D26AAB54DF21}" srcOrd="3" destOrd="0" presId="urn:microsoft.com/office/officeart/2005/8/layout/vList2"/>
    <dgm:cxn modelId="{CB3CF16D-F417-45B6-8702-FF36C974C192}" type="presParOf" srcId="{81F8C36D-EFCC-4C45-A341-CD99EAB2E950}" destId="{EAC9DFEE-CC2A-4BC5-9C52-B771C9A2F058}" srcOrd="4" destOrd="0" presId="urn:microsoft.com/office/officeart/2005/8/layout/vList2"/>
    <dgm:cxn modelId="{EE3C2411-3B21-4EF0-9828-A63AA286EC8C}" type="presParOf" srcId="{81F8C36D-EFCC-4C45-A341-CD99EAB2E950}" destId="{3B31A444-2AEF-490B-8902-9A6B048A00F7}" srcOrd="5" destOrd="0" presId="urn:microsoft.com/office/officeart/2005/8/layout/vList2"/>
    <dgm:cxn modelId="{BD6D4CA0-14A9-4D4F-8ADE-5C6A0605F91A}" type="presParOf" srcId="{81F8C36D-EFCC-4C45-A341-CD99EAB2E950}" destId="{BEAEEB85-3AEF-4D67-882C-4B592D935AD0}" srcOrd="6" destOrd="0" presId="urn:microsoft.com/office/officeart/2005/8/layout/vList2"/>
    <dgm:cxn modelId="{898B1735-5F56-4AA7-B6ED-4A01E48C6E78}" type="presParOf" srcId="{81F8C36D-EFCC-4C45-A341-CD99EAB2E950}" destId="{7EA903FA-E605-4045-8DAC-7B6FEAB4F632}"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E88F8-4997-461B-94B9-4A4C1C1AF538}">
      <dsp:nvSpPr>
        <dsp:cNvPr id="0" name=""/>
        <dsp:cNvSpPr/>
      </dsp:nvSpPr>
      <dsp:spPr>
        <a:xfrm>
          <a:off x="0" y="60292"/>
          <a:ext cx="7728267" cy="983384"/>
        </a:xfrm>
        <a:prstGeom prst="round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latin typeface="Proxima Nova" panose="02000506030000020004"/>
            </a:rPr>
            <a:t>Reverse Return Piping</a:t>
          </a:r>
        </a:p>
      </dsp:txBody>
      <dsp:txXfrm>
        <a:off x="48005" y="108297"/>
        <a:ext cx="7632257" cy="887374"/>
      </dsp:txXfrm>
    </dsp:sp>
    <dsp:sp modelId="{D775F1B6-B7AD-418C-BFF0-B7EB48DE648C}">
      <dsp:nvSpPr>
        <dsp:cNvPr id="0" name=""/>
        <dsp:cNvSpPr/>
      </dsp:nvSpPr>
      <dsp:spPr>
        <a:xfrm>
          <a:off x="0" y="1161757"/>
          <a:ext cx="7728267" cy="983384"/>
        </a:xfrm>
        <a:prstGeom prst="roundRect">
          <a:avLst/>
        </a:prstGeom>
        <a:solidFill>
          <a:schemeClr val="accent1">
            <a:lumMod val="75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latin typeface="Proxima Nova" panose="02000506030000020004"/>
            </a:rPr>
            <a:t>Manual Balancing</a:t>
          </a:r>
        </a:p>
      </dsp:txBody>
      <dsp:txXfrm>
        <a:off x="48005" y="1209762"/>
        <a:ext cx="7632257" cy="887374"/>
      </dsp:txXfrm>
    </dsp:sp>
    <dsp:sp modelId="{EAC9DFEE-CC2A-4BC5-9C52-B771C9A2F058}">
      <dsp:nvSpPr>
        <dsp:cNvPr id="0" name=""/>
        <dsp:cNvSpPr/>
      </dsp:nvSpPr>
      <dsp:spPr>
        <a:xfrm>
          <a:off x="0" y="2263222"/>
          <a:ext cx="7728267" cy="983384"/>
        </a:xfrm>
        <a:prstGeom prst="roundRect">
          <a:avLst/>
        </a:prstGeom>
        <a:solidFill>
          <a:srgbClr val="0070C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latin typeface="Proxima Nova" panose="02000506030000020004"/>
            </a:rPr>
            <a:t>Automatic Flow Control Valves</a:t>
          </a:r>
        </a:p>
      </dsp:txBody>
      <dsp:txXfrm>
        <a:off x="48005" y="2311227"/>
        <a:ext cx="7632257" cy="887374"/>
      </dsp:txXfrm>
    </dsp:sp>
    <dsp:sp modelId="{BEAEEB85-3AEF-4D67-882C-4B592D935AD0}">
      <dsp:nvSpPr>
        <dsp:cNvPr id="0" name=""/>
        <dsp:cNvSpPr/>
      </dsp:nvSpPr>
      <dsp:spPr>
        <a:xfrm>
          <a:off x="0" y="3364687"/>
          <a:ext cx="7728267" cy="983384"/>
        </a:xfrm>
        <a:prstGeom prst="roundRect">
          <a:avLst/>
        </a:prstGeom>
        <a:solidFill>
          <a:schemeClr val="accent1">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latin typeface="Proxima Nova" panose="02000506030000020004"/>
            </a:rPr>
            <a:t>Unconventional Methods </a:t>
          </a:r>
        </a:p>
      </dsp:txBody>
      <dsp:txXfrm>
        <a:off x="48005" y="3412692"/>
        <a:ext cx="7632257" cy="887374"/>
      </dsp:txXfrm>
    </dsp:sp>
    <dsp:sp modelId="{7EA903FA-E605-4045-8DAC-7B6FEAB4F632}">
      <dsp:nvSpPr>
        <dsp:cNvPr id="0" name=""/>
        <dsp:cNvSpPr/>
      </dsp:nvSpPr>
      <dsp:spPr>
        <a:xfrm>
          <a:off x="0" y="4348072"/>
          <a:ext cx="7728267" cy="678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dirty="0">
              <a:latin typeface="Proxima Nova" panose="02000506030000020004"/>
            </a:rPr>
            <a:t>Circulating Pumps at Each Unit</a:t>
          </a:r>
        </a:p>
      </dsp:txBody>
      <dsp:txXfrm>
        <a:off x="0" y="4348072"/>
        <a:ext cx="7728267" cy="6789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D2FA28-9C39-47BA-A207-51B6EB6D6585}" type="datetimeFigureOut">
              <a:rPr lang="en-US" smtClean="0"/>
              <a:t>10/26/2023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530B2-096D-4666-A031-E79354B3B98D}" type="slidenum">
              <a:rPr lang="en-US" smtClean="0"/>
              <a:t>‹#›</a:t>
            </a:fld>
            <a:endParaRPr lang="en-US"/>
          </a:p>
        </p:txBody>
      </p:sp>
    </p:spTree>
    <p:extLst>
      <p:ext uri="{BB962C8B-B14F-4D97-AF65-F5344CB8AC3E}">
        <p14:creationId xmlns:p14="http://schemas.microsoft.com/office/powerpoint/2010/main" val="322347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35684012-D3D0-4F32-8E14-09135809EBE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575F2B71-D76B-4875-8466-17E15ABB192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675" name="Rectangle 2">
            <a:extLst>
              <a:ext uri="{FF2B5EF4-FFF2-40B4-BE49-F238E27FC236}">
                <a16:creationId xmlns:a16="http://schemas.microsoft.com/office/drawing/2014/main" id="{5D29AFA7-F77E-4D66-98AC-CD28658E422E}"/>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7510FE0B-E5FB-4721-97CC-FF42C16AEC9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6A6A0682-A2F6-40BB-B8D4-FAAEA6AD3E0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AA4B8A29-3D7A-4B75-9BCD-4B8F4322EB0A}"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ct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723" name="Rectangle 2">
            <a:extLst>
              <a:ext uri="{FF2B5EF4-FFF2-40B4-BE49-F238E27FC236}">
                <a16:creationId xmlns:a16="http://schemas.microsoft.com/office/drawing/2014/main" id="{37757B2E-6737-4035-B2EB-BF5146D72412}"/>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64481BB2-525D-4925-8DCF-D7FC59C6BFD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9FD84FBE-983A-42EC-89A4-D45AF0C4842B}"/>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AC627590-8A3A-4E6B-B65C-3FBB8CBFF19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
        <p:nvSpPr>
          <p:cNvPr id="34820" name="Slide Number Placeholder 3">
            <a:extLst>
              <a:ext uri="{FF2B5EF4-FFF2-40B4-BE49-F238E27FC236}">
                <a16:creationId xmlns:a16="http://schemas.microsoft.com/office/drawing/2014/main" id="{85ED15F7-6BAA-464C-BF8E-AD862CEA7A6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CE28CD9-23BA-4C71-B4F5-2B887EF6932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9B826F6A-8F1B-4831-B690-C202E37C8D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74BB35A-4ABA-43ED-AD5E-80749ABC474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7642446F-FC36-49A2-AF82-702016E2C16F}"/>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13CFA221-67E0-462D-B6D5-E9992FAC692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E0587AA9-9423-4FB2-9237-632B549A253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A89915A8-0679-44CA-813E-87E833601C9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8C560740-6C42-435F-8DFA-9D65895A638E}"/>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87582CCA-3585-47FA-9466-5BEF4221E68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6DE00629-E332-4189-979D-69DE014F9DF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C7210E3-86E1-44D2-B69F-FFB07135670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987" name="Rectangle 2">
            <a:extLst>
              <a:ext uri="{FF2B5EF4-FFF2-40B4-BE49-F238E27FC236}">
                <a16:creationId xmlns:a16="http://schemas.microsoft.com/office/drawing/2014/main" id="{6F8A1E30-6B1A-429F-9083-D9CC0E120437}"/>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B68227EA-F7F8-4E06-9E26-6C93714A031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rPr>
              <a:t>System ‘borrowed’ from an ASHRAE Journal Article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EE068E7E-9413-49D1-9A3C-64E242930C4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70BF360-5023-4D38-93EB-A4005E0A366F}"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CDEAA7C3-4CF5-4ED9-B276-6ADED6E9FB57}"/>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1733AE60-DD5B-4E2D-A42B-E959C36AC61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D408521A-0FED-4DFE-8C0F-11C3FF9DBFD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6E243E1-1B47-49C0-B876-723F62640F0E}"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131" name="Rectangle 2">
            <a:extLst>
              <a:ext uri="{FF2B5EF4-FFF2-40B4-BE49-F238E27FC236}">
                <a16:creationId xmlns:a16="http://schemas.microsoft.com/office/drawing/2014/main" id="{174949FA-0957-4C58-AD7B-A66C9D58B4B9}"/>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B8AB1CD8-9800-4F84-9CF4-D2DDA3CDC3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rPr>
              <a:t>This is an average from ASHRAE. A generalization of total system load for 1 year for most application.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66A45B63-400C-4628-AA4B-DC091068FBD5}"/>
              </a:ext>
            </a:extLst>
          </p:cNvPr>
          <p:cNvSpPr>
            <a:spLocks noGrp="1" noRot="1" noChangeAspect="1" noChangeArrowheads="1" noTextEdit="1"/>
          </p:cNvSpPr>
          <p:nvPr>
            <p:ph type="sldImg"/>
          </p:nvPr>
        </p:nvSpPr>
        <p:spPr>
          <a:ln/>
        </p:spPr>
      </p:sp>
      <p:sp>
        <p:nvSpPr>
          <p:cNvPr id="46083" name="Notes Placeholder 2">
            <a:extLst>
              <a:ext uri="{FF2B5EF4-FFF2-40B4-BE49-F238E27FC236}">
                <a16:creationId xmlns:a16="http://schemas.microsoft.com/office/drawing/2014/main" id="{95181981-C0B7-4F8B-9D74-DB72893AE08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rPr>
              <a:t>Design Conditions means 100% flow. There are two pumps flowing 450 GPM. The graph represents pump curve for Only one of the two pumps for all the balancing options. Both the pumps selected are identical and will behave/perform similar.  </a:t>
            </a:r>
          </a:p>
        </p:txBody>
      </p:sp>
      <p:sp>
        <p:nvSpPr>
          <p:cNvPr id="46084" name="Slide Number Placeholder 3">
            <a:extLst>
              <a:ext uri="{FF2B5EF4-FFF2-40B4-BE49-F238E27FC236}">
                <a16:creationId xmlns:a16="http://schemas.microsoft.com/office/drawing/2014/main" id="{F1D2B8EA-AF53-4264-B3C6-66E7CBF647B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8B230DD-5166-4DEF-A03C-3818468EE2C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68B90612-9FB3-4447-8DE9-049D9AB7A545}"/>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D55A9725-7A10-491F-B70C-9616FC5F922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rPr>
              <a:t>Design Conditions means 100% flow. There are two pumps flowing 450 GPM. The graph represents pump curve for Only one of the two pumps for all the balancing options. Both the pumps selected are identical and will behave/perform similar.  </a:t>
            </a:r>
          </a:p>
        </p:txBody>
      </p:sp>
      <p:sp>
        <p:nvSpPr>
          <p:cNvPr id="50180" name="Slide Number Placeholder 3">
            <a:extLst>
              <a:ext uri="{FF2B5EF4-FFF2-40B4-BE49-F238E27FC236}">
                <a16:creationId xmlns:a16="http://schemas.microsoft.com/office/drawing/2014/main" id="{35DEB422-F71F-448E-9057-1AC58671EFE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F95E525-AB17-4CE8-B22C-0A45FA3FA74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E192F90B-1EFD-4D37-BD98-05D669FF5540}"/>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98EE295C-396C-4E10-8317-41F6EA709C1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rPr>
              <a:t>Design Conditions means 100% flow. There are two pumps flowing 450 GPM. The graph represents pump curve for Only one of the two pumps for all the balancing options. Both the pumps selected are identical and will behave/perform similar.  </a:t>
            </a:r>
          </a:p>
        </p:txBody>
      </p:sp>
      <p:sp>
        <p:nvSpPr>
          <p:cNvPr id="52228" name="Slide Number Placeholder 3">
            <a:extLst>
              <a:ext uri="{FF2B5EF4-FFF2-40B4-BE49-F238E27FC236}">
                <a16:creationId xmlns:a16="http://schemas.microsoft.com/office/drawing/2014/main" id="{C4E2ADFA-76A5-4F72-B3F7-9E0A0520EB7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9CC1687C-9836-4A0E-9578-541CCBFD66B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42B34F0-261D-47D3-8F07-5018F164AC01}"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2437755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2B34F0-261D-47D3-8F07-5018F164AC01}"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1118068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2B34F0-261D-47D3-8F07-5018F164AC01}" type="datetimeFigureOut">
              <a:rPr lang="en-US" smtClean="0"/>
              <a:t>10/26/2023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3108006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42B34F0-261D-47D3-8F07-5018F164AC01}" type="datetimeFigureOut">
              <a:rPr lang="en-US" smtClean="0"/>
              <a:t>10/26/2023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4265421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F42B34F0-261D-47D3-8F07-5018F164AC01}" type="datetimeFigureOut">
              <a:rPr lang="en-US" smtClean="0"/>
              <a:t>10/26/2023</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35170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F42B34F0-261D-47D3-8F07-5018F164AC01}" type="datetimeFigureOut">
              <a:rPr lang="en-US" smtClean="0"/>
              <a:t>10/26/2023</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1271424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42B34F0-261D-47D3-8F07-5018F164AC01}" type="datetimeFigureOut">
              <a:rPr lang="en-US" smtClean="0"/>
              <a:t>10/26/2023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276949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F42B34F0-261D-47D3-8F07-5018F164AC01}" type="datetimeFigureOut">
              <a:rPr lang="en-US" smtClean="0"/>
              <a:t>10/26/2023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759237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F42B34F0-261D-47D3-8F07-5018F164AC01}" type="datetimeFigureOut">
              <a:rPr lang="en-US" smtClean="0"/>
              <a:t>10/26/2023</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352099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2B34F0-261D-47D3-8F07-5018F164AC01}" type="datetimeFigureOut">
              <a:rPr lang="en-US" smtClean="0"/>
              <a:t>10/26/2023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1885673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2B34F0-261D-47D3-8F07-5018F164AC01}" type="datetimeFigureOut">
              <a:rPr lang="en-US" smtClean="0"/>
              <a:t>10/26/2023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7DB1B0-1B3F-4DFE-B6AB-876BE26D3E63}" type="slidenum">
              <a:rPr lang="en-US" smtClean="0"/>
              <a:t>‹#›</a:t>
            </a:fld>
            <a:endParaRPr lang="en-US"/>
          </a:p>
        </p:txBody>
      </p:sp>
    </p:spTree>
    <p:extLst>
      <p:ext uri="{BB962C8B-B14F-4D97-AF65-F5344CB8AC3E}">
        <p14:creationId xmlns:p14="http://schemas.microsoft.com/office/powerpoint/2010/main" val="2925397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69">
            <a:extLst>
              <a:ext uri="{FF2B5EF4-FFF2-40B4-BE49-F238E27FC236}">
                <a16:creationId xmlns:a16="http://schemas.microsoft.com/office/drawing/2014/main" id="{E3922C6A-C331-4869-9F43-DC53FDFD0EDB}"/>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70">
            <a:extLst>
              <a:ext uri="{FF2B5EF4-FFF2-40B4-BE49-F238E27FC236}">
                <a16:creationId xmlns:a16="http://schemas.microsoft.com/office/drawing/2014/main" id="{F78E7B8D-4E3B-45B8-97BD-D1FE314060A1}"/>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71">
            <a:extLst>
              <a:ext uri="{FF2B5EF4-FFF2-40B4-BE49-F238E27FC236}">
                <a16:creationId xmlns:a16="http://schemas.microsoft.com/office/drawing/2014/main" id="{660C6F88-DE58-4AFA-AEBE-0BB9FBD1B829}"/>
              </a:ext>
            </a:extLst>
          </p:cNvPr>
          <p:cNvSpPr>
            <a:spLocks noGrp="1" noChangeArrowheads="1"/>
          </p:cNvSpPr>
          <p:nvPr>
            <p:ph type="sldNum" sz="quarter" idx="12"/>
          </p:nvPr>
        </p:nvSpPr>
        <p:spPr/>
        <p:txBody>
          <a:bodyPr/>
          <a:lstStyle>
            <a:lvl1pPr>
              <a:defRPr/>
            </a:lvl1pPr>
          </a:lstStyle>
          <a:p>
            <a:pPr>
              <a:defRPr/>
            </a:pPr>
            <a:fld id="{949CCAA3-EEA9-4E7A-B4F9-36D466AAF1FC}" type="slidenum">
              <a:rPr lang="en-US" altLang="en-US"/>
              <a:pPr>
                <a:defRPr/>
              </a:pPr>
              <a:t>‹#›</a:t>
            </a:fld>
            <a:endParaRPr lang="en-US" altLang="en-US"/>
          </a:p>
        </p:txBody>
      </p:sp>
    </p:spTree>
    <p:extLst>
      <p:ext uri="{BB962C8B-B14F-4D97-AF65-F5344CB8AC3E}">
        <p14:creationId xmlns:p14="http://schemas.microsoft.com/office/powerpoint/2010/main" val="410008974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F42B34F0-261D-47D3-8F07-5018F164AC01}" type="datetimeFigureOut">
              <a:rPr lang="en-US" smtClean="0"/>
              <a:t>10/26/2023</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937DB1B0-1B3F-4DFE-B6AB-876BE26D3E63}" type="slidenum">
              <a:rPr lang="en-US" smtClean="0"/>
              <a:t>‹#›</a:t>
            </a:fld>
            <a:endParaRPr lang="en-US"/>
          </a:p>
        </p:txBody>
      </p:sp>
    </p:spTree>
    <p:extLst>
      <p:ext uri="{BB962C8B-B14F-4D97-AF65-F5344CB8AC3E}">
        <p14:creationId xmlns:p14="http://schemas.microsoft.com/office/powerpoint/2010/main" val="218922669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2D265A4-1225-4704-AC4D-F61C4972DDE9}"/>
              </a:ext>
            </a:extLst>
          </p:cNvPr>
          <p:cNvSpPr txBox="1">
            <a:spLocks/>
          </p:cNvSpPr>
          <p:nvPr/>
        </p:nvSpPr>
        <p:spPr>
          <a:xfrm>
            <a:off x="0" y="4760887"/>
            <a:ext cx="11707366" cy="1065690"/>
          </a:xfrm>
          <a:prstGeom prst="rect">
            <a:avLst/>
          </a:prstGeom>
        </p:spPr>
        <p:txBody>
          <a:bodyPr vert="horz" lIns="91440" tIns="45720" rIns="91440" bIns="45720" rtlCol="0" anchor="b" anchorCtr="1">
            <a:normAutofit/>
          </a:bodyPr>
          <a:lstStyle>
            <a:lvl1pPr marL="0" indent="0" algn="r" defTabSz="685800" rtl="0" eaLnBrk="0" fontAlgn="base" hangingPunct="0">
              <a:lnSpc>
                <a:spcPct val="90000"/>
              </a:lnSpc>
              <a:spcBef>
                <a:spcPts val="750"/>
              </a:spcBef>
              <a:spcAft>
                <a:spcPct val="0"/>
              </a:spcAft>
              <a:buFont typeface="Arial" panose="020B0604020202020204" pitchFamily="34" charset="0"/>
              <a:buNone/>
              <a:defRPr sz="24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342900" indent="0" algn="ctr" defTabSz="685800" rtl="0" eaLnBrk="0" fontAlgn="base" hangingPunct="0">
              <a:lnSpc>
                <a:spcPct val="90000"/>
              </a:lnSpc>
              <a:spcBef>
                <a:spcPts val="375"/>
              </a:spcBef>
              <a:spcAft>
                <a:spcPct val="0"/>
              </a:spcAft>
              <a:buFont typeface="Arial" panose="020B0604020202020204" pitchFamily="34" charset="0"/>
              <a:buNone/>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685800" indent="0" algn="ctr" defTabSz="685800" rtl="0" eaLnBrk="0" fontAlgn="base" hangingPunct="0">
              <a:lnSpc>
                <a:spcPct val="90000"/>
              </a:lnSpc>
              <a:spcBef>
                <a:spcPts val="375"/>
              </a:spcBef>
              <a:spcAft>
                <a:spcPct val="0"/>
              </a:spcAft>
              <a:buFont typeface="Arial" panose="020B0604020202020204" pitchFamily="34" charset="0"/>
              <a:buNone/>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028700" indent="0" algn="ctr" defTabSz="685800" rtl="0" eaLnBrk="0" fontAlgn="base" hangingPunct="0">
              <a:lnSpc>
                <a:spcPct val="90000"/>
              </a:lnSpc>
              <a:spcBef>
                <a:spcPts val="375"/>
              </a:spcBef>
              <a:spcAft>
                <a:spcPct val="0"/>
              </a:spcAft>
              <a:buFont typeface="Arial" panose="020B0604020202020204" pitchFamily="34" charset="0"/>
              <a:buNone/>
              <a:defRPr sz="1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371600" indent="0" algn="ctr" defTabSz="685800" rtl="0" eaLnBrk="0" fontAlgn="base" hangingPunct="0">
              <a:lnSpc>
                <a:spcPct val="90000"/>
              </a:lnSpc>
              <a:spcBef>
                <a:spcPts val="375"/>
              </a:spcBef>
              <a:spcAft>
                <a:spcPct val="0"/>
              </a:spcAft>
              <a:buFont typeface="Arial" panose="020B0604020202020204" pitchFamily="34" charset="0"/>
              <a:buNone/>
              <a:defRPr sz="1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ctr" defTabSz="914400" eaLnBrk="1" fontAlgn="auto" hangingPunct="1">
              <a:spcBef>
                <a:spcPct val="0"/>
              </a:spcBef>
              <a:spcAft>
                <a:spcPts val="600"/>
              </a:spcAft>
              <a:buClrTx/>
              <a:buSzTx/>
              <a:tabLst/>
              <a:defRPr/>
            </a:pPr>
            <a:r>
              <a:rPr kumimoji="0" lang="en-US" sz="3200" b="0" i="0" u="none" strike="noStrike" cap="none" spc="-100" normalizeH="0" noProof="0" dirty="0">
                <a:ln>
                  <a:noFill/>
                </a:ln>
                <a:solidFill>
                  <a:srgbClr val="FFFFFF"/>
                </a:solidFill>
                <a:effectLst/>
                <a:uLnTx/>
                <a:uFillTx/>
                <a:ea typeface="+mj-ea"/>
                <a:cs typeface="+mj-cs"/>
              </a:rPr>
              <a:t>ASHRAE </a:t>
            </a:r>
            <a:r>
              <a:rPr lang="en-US" sz="3200" spc="-100" dirty="0">
                <a:solidFill>
                  <a:srgbClr val="FFFFFF"/>
                </a:solidFill>
                <a:ea typeface="+mj-ea"/>
                <a:cs typeface="+mj-cs"/>
              </a:rPr>
              <a:t>Dallas</a:t>
            </a:r>
            <a:r>
              <a:rPr kumimoji="0" lang="en-US" sz="3200" b="0" i="0" u="none" strike="noStrike" cap="none" spc="-100" normalizeH="0" noProof="0" dirty="0">
                <a:ln>
                  <a:noFill/>
                </a:ln>
                <a:solidFill>
                  <a:srgbClr val="FFFFFF"/>
                </a:solidFill>
                <a:effectLst/>
                <a:uLnTx/>
                <a:uFillTx/>
                <a:ea typeface="+mj-ea"/>
                <a:cs typeface="+mj-cs"/>
              </a:rPr>
              <a:t> Chapter</a:t>
            </a:r>
          </a:p>
          <a:p>
            <a:pPr marL="0" marR="0" lvl="0" indent="0" algn="ctr" defTabSz="914400" eaLnBrk="1" fontAlgn="auto" hangingPunct="1">
              <a:spcBef>
                <a:spcPct val="0"/>
              </a:spcBef>
              <a:spcAft>
                <a:spcPts val="600"/>
              </a:spcAft>
              <a:buClrTx/>
              <a:buSzTx/>
              <a:tabLst/>
              <a:defRPr/>
            </a:pPr>
            <a:r>
              <a:rPr kumimoji="0" lang="en-US" sz="3200" b="0" i="0" u="none" strike="noStrike" cap="none" spc="-100" normalizeH="0" noProof="0" dirty="0">
                <a:ln>
                  <a:noFill/>
                </a:ln>
                <a:solidFill>
                  <a:srgbClr val="FFFFFF"/>
                </a:solidFill>
                <a:effectLst/>
                <a:uLnTx/>
                <a:uFillTx/>
                <a:ea typeface="+mj-ea"/>
                <a:cs typeface="+mj-cs"/>
              </a:rPr>
              <a:t>1/9/2024</a:t>
            </a:r>
          </a:p>
        </p:txBody>
      </p:sp>
      <p:pic>
        <p:nvPicPr>
          <p:cNvPr id="4" name="Picture 3" descr="A logo with a letter h in a circle&#10;&#10;Description automatically generated">
            <a:extLst>
              <a:ext uri="{FF2B5EF4-FFF2-40B4-BE49-F238E27FC236}">
                <a16:creationId xmlns:a16="http://schemas.microsoft.com/office/drawing/2014/main" id="{D24869B0-54A3-0432-41AC-F6ABB0353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2695" y="387875"/>
            <a:ext cx="3015234" cy="3429699"/>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570D19F4-E956-457A-A76E-6809B6D8FE4E}"/>
              </a:ext>
            </a:extLst>
          </p:cNvPr>
          <p:cNvSpPr>
            <a:spLocks noGrp="1"/>
          </p:cNvSpPr>
          <p:nvPr>
            <p:ph type="title"/>
          </p:nvPr>
        </p:nvSpPr>
        <p:spPr>
          <a:xfrm>
            <a:off x="1539116" y="864108"/>
            <a:ext cx="3073914" cy="5120639"/>
          </a:xfrm>
        </p:spPr>
        <p:txBody>
          <a:bodyPr>
            <a:normAutofit/>
          </a:bodyPr>
          <a:lstStyle/>
          <a:p>
            <a:pPr algn="r">
              <a:defRPr/>
            </a:pPr>
            <a:r>
              <a:rPr lang="en-US" dirty="0">
                <a:solidFill>
                  <a:schemeClr val="tx1">
                    <a:lumMod val="85000"/>
                    <a:lumOff val="15000"/>
                  </a:schemeClr>
                </a:solidFill>
                <a:latin typeface="Proxima Nova" panose="02000506030000020004"/>
              </a:rPr>
              <a:t>Agenda</a:t>
            </a:r>
          </a:p>
        </p:txBody>
      </p:sp>
      <p:sp>
        <p:nvSpPr>
          <p:cNvPr id="10" name="Rectangle 9">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cxnSp>
        <p:nvCxnSpPr>
          <p:cNvPr id="12"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A4F8942-781C-4200-8136-C1FC55923E17}"/>
              </a:ext>
            </a:extLst>
          </p:cNvPr>
          <p:cNvSpPr>
            <a:spLocks noGrp="1"/>
          </p:cNvSpPr>
          <p:nvPr>
            <p:ph idx="1"/>
          </p:nvPr>
        </p:nvSpPr>
        <p:spPr>
          <a:xfrm>
            <a:off x="5289229" y="864108"/>
            <a:ext cx="5910677" cy="5120640"/>
          </a:xfrm>
        </p:spPr>
        <p:txBody>
          <a:bodyPr>
            <a:normAutofit/>
          </a:bodyPr>
          <a:lstStyle/>
          <a:p>
            <a:pPr>
              <a:defRPr/>
            </a:pPr>
            <a:r>
              <a:rPr lang="en-US" sz="2800" dirty="0">
                <a:solidFill>
                  <a:schemeClr val="tx1"/>
                </a:solidFill>
                <a:latin typeface="Proxima Nova" panose="02000506030000020004"/>
              </a:rPr>
              <a:t>Why Do We Balance?</a:t>
            </a:r>
          </a:p>
          <a:p>
            <a:pPr>
              <a:defRPr/>
            </a:pPr>
            <a:r>
              <a:rPr lang="en-US" sz="2800" dirty="0">
                <a:solidFill>
                  <a:schemeClr val="tx1"/>
                </a:solidFill>
                <a:latin typeface="Proxima Nova" panose="02000506030000020004"/>
              </a:rPr>
              <a:t>Balancing Options</a:t>
            </a:r>
          </a:p>
          <a:p>
            <a:pPr lvl="1">
              <a:spcAft>
                <a:spcPts val="0"/>
              </a:spcAft>
              <a:defRPr/>
            </a:pPr>
            <a:r>
              <a:rPr lang="en-US" sz="2400" dirty="0">
                <a:solidFill>
                  <a:schemeClr val="tx1"/>
                </a:solidFill>
                <a:latin typeface="Proxima Nova" panose="02000506030000020004"/>
              </a:rPr>
              <a:t>Reverse Return</a:t>
            </a:r>
          </a:p>
          <a:p>
            <a:pPr lvl="1">
              <a:spcAft>
                <a:spcPts val="0"/>
              </a:spcAft>
              <a:defRPr/>
            </a:pPr>
            <a:r>
              <a:rPr lang="en-US" sz="2400" dirty="0">
                <a:solidFill>
                  <a:schemeClr val="tx1"/>
                </a:solidFill>
                <a:latin typeface="Proxima Nova" panose="02000506030000020004"/>
              </a:rPr>
              <a:t>Balancing Valves</a:t>
            </a:r>
          </a:p>
          <a:p>
            <a:pPr lvl="2">
              <a:spcAft>
                <a:spcPts val="0"/>
              </a:spcAft>
              <a:defRPr/>
            </a:pPr>
            <a:r>
              <a:rPr lang="en-US" sz="2400" dirty="0">
                <a:solidFill>
                  <a:schemeClr val="tx1"/>
                </a:solidFill>
                <a:latin typeface="Proxima Nova" panose="02000506030000020004"/>
              </a:rPr>
              <a:t>Manual vs. Automatic (Different Technologies)</a:t>
            </a:r>
          </a:p>
          <a:p>
            <a:pPr>
              <a:defRPr/>
            </a:pPr>
            <a:r>
              <a:rPr lang="en-US" sz="2800" dirty="0">
                <a:solidFill>
                  <a:schemeClr val="tx1"/>
                </a:solidFill>
                <a:latin typeface="Proxima Nova" panose="02000506030000020004"/>
              </a:rPr>
              <a:t>System Costs</a:t>
            </a:r>
          </a:p>
          <a:p>
            <a:pPr lvl="1">
              <a:spcAft>
                <a:spcPts val="0"/>
              </a:spcAft>
              <a:defRPr/>
            </a:pPr>
            <a:r>
              <a:rPr lang="en-US" sz="2400" dirty="0">
                <a:solidFill>
                  <a:schemeClr val="tx1"/>
                </a:solidFill>
                <a:latin typeface="Proxima Nova" panose="02000506030000020004"/>
              </a:rPr>
              <a:t>Initial vs. Long-term</a:t>
            </a:r>
          </a:p>
          <a:p>
            <a:pPr lvl="2">
              <a:spcAft>
                <a:spcPts val="0"/>
              </a:spcAft>
              <a:defRPr/>
            </a:pPr>
            <a:r>
              <a:rPr lang="en-US" sz="2400" dirty="0">
                <a:solidFill>
                  <a:schemeClr val="tx1"/>
                </a:solidFill>
                <a:latin typeface="Proxima Nova" panose="02000506030000020004"/>
              </a:rPr>
              <a:t>Material Costs &amp; T&amp;B (Initial)</a:t>
            </a:r>
          </a:p>
          <a:p>
            <a:pPr lvl="2">
              <a:spcAft>
                <a:spcPts val="0"/>
              </a:spcAft>
              <a:defRPr/>
            </a:pPr>
            <a:r>
              <a:rPr lang="en-US" sz="2400" dirty="0">
                <a:solidFill>
                  <a:schemeClr val="tx1"/>
                </a:solidFill>
                <a:latin typeface="Proxima Nova" panose="02000506030000020004"/>
              </a:rPr>
              <a:t>System Efficiencies (Long-term)</a:t>
            </a:r>
          </a:p>
          <a:p>
            <a:pPr>
              <a:defRPr/>
            </a:pPr>
            <a:r>
              <a:rPr lang="en-US" sz="2800" dirty="0">
                <a:solidFill>
                  <a:schemeClr val="tx1"/>
                </a:solidFill>
                <a:latin typeface="Proxima Nova" panose="02000506030000020004"/>
              </a:rPr>
              <a:t>Auto-Balancing &amp; Modulation</a:t>
            </a:r>
          </a:p>
        </p:txBody>
      </p:sp>
      <p:sp>
        <p:nvSpPr>
          <p:cNvPr id="14" name="Rectangle 13">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43162304-DA60-4C31-9E2B-E22F8DA75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8" name="Rectangle 137">
            <a:extLst>
              <a:ext uri="{FF2B5EF4-FFF2-40B4-BE49-F238E27FC236}">
                <a16:creationId xmlns:a16="http://schemas.microsoft.com/office/drawing/2014/main" id="{C4AE1EFF-264A-4A42-BEA1-0E875F40D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140" name="Rectangle 139">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2" name="Freeform: Shape 14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5122" name="Rectangle 2">
            <a:extLst>
              <a:ext uri="{FF2B5EF4-FFF2-40B4-BE49-F238E27FC236}">
                <a16:creationId xmlns:a16="http://schemas.microsoft.com/office/drawing/2014/main" id="{94E5EA06-34A7-4E6E-962C-00AECA2691F2}"/>
              </a:ext>
            </a:extLst>
          </p:cNvPr>
          <p:cNvSpPr>
            <a:spLocks noGrp="1" noChangeArrowheads="1"/>
          </p:cNvSpPr>
          <p:nvPr>
            <p:ph type="title"/>
          </p:nvPr>
        </p:nvSpPr>
        <p:spPr>
          <a:xfrm>
            <a:off x="494260" y="1683144"/>
            <a:ext cx="2774922" cy="3491712"/>
          </a:xfrm>
        </p:spPr>
        <p:txBody>
          <a:bodyPr vert="horz" lIns="91440" tIns="45720" rIns="91440" bIns="45720" rtlCol="0" anchor="ctr">
            <a:normAutofit/>
          </a:bodyPr>
          <a:lstStyle/>
          <a:p>
            <a:pPr>
              <a:defRPr/>
            </a:pPr>
            <a:r>
              <a:rPr lang="en-US" altLang="en-US" dirty="0">
                <a:latin typeface="Proxima Nova" panose="02000506030000020004"/>
              </a:rPr>
              <a:t>Why Balance?</a:t>
            </a:r>
          </a:p>
        </p:txBody>
      </p:sp>
      <p:sp>
        <p:nvSpPr>
          <p:cNvPr id="24579" name="Text Box 3">
            <a:extLst>
              <a:ext uri="{FF2B5EF4-FFF2-40B4-BE49-F238E27FC236}">
                <a16:creationId xmlns:a16="http://schemas.microsoft.com/office/drawing/2014/main" id="{F7A38A8F-39A0-4306-A8B3-0DA8FE397146}"/>
              </a:ext>
            </a:extLst>
          </p:cNvPr>
          <p:cNvSpPr txBox="1">
            <a:spLocks noChangeArrowheads="1"/>
          </p:cNvSpPr>
          <p:nvPr/>
        </p:nvSpPr>
        <p:spPr bwMode="auto">
          <a:xfrm>
            <a:off x="4208490" y="758953"/>
            <a:ext cx="6982026" cy="5330951"/>
          </a:xfrm>
          <a:prstGeom prst="rect">
            <a:avLst/>
          </a:prstGeom>
        </p:spPr>
        <p:txBody>
          <a:bodyPr vert="horz" lIns="91440" tIns="45720" rIns="91440" bIns="45720" rtlCol="0" anchor="ctr">
            <a:normAutofit fontScale="92500" lnSpcReduction="10000"/>
          </a:bodyPr>
          <a:lstStyle>
            <a:lvl1pPr marL="182880" indent="-182880" defTabSz="914400" eaLnBrk="1" fontAlgn="auto" latinLnBrk="0" hangingPunct="1">
              <a:lnSpc>
                <a:spcPct val="90000"/>
              </a:lnSpc>
              <a:spcBef>
                <a:spcPts val="1200"/>
              </a:spcBef>
              <a:spcAft>
                <a:spcPts val="0"/>
              </a:spcAft>
              <a:buClr>
                <a:schemeClr val="accent1"/>
              </a:buClr>
              <a:buFont typeface="Wingdings 2" pitchFamily="18" charset="2"/>
              <a:buChar char=""/>
              <a:defRPr sz="2800">
                <a:solidFill>
                  <a:schemeClr val="tx1">
                    <a:lumMod val="65000"/>
                    <a:lumOff val="35000"/>
                  </a:schemeClr>
                </a:solidFill>
                <a:latin typeface="+mn-lt"/>
              </a:defRPr>
            </a:lvl1pPr>
            <a:lvl2pPr marL="685800" lvl="1" indent="-182880" defTabSz="914400" eaLnBrk="1" fontAlgn="auto" latinLnBrk="0" hangingPunct="1">
              <a:lnSpc>
                <a:spcPct val="90000"/>
              </a:lnSpc>
              <a:spcBef>
                <a:spcPts val="250"/>
              </a:spcBef>
              <a:spcAft>
                <a:spcPts val="0"/>
              </a:spcAft>
              <a:buClr>
                <a:schemeClr val="accent1"/>
              </a:buClr>
              <a:buFont typeface="Wingdings 2" pitchFamily="18" charset="2"/>
              <a:buChar char=""/>
              <a:defRPr sz="2400">
                <a:solidFill>
                  <a:schemeClr val="tx1">
                    <a:lumMod val="65000"/>
                    <a:lumOff val="35000"/>
                  </a:schemeClr>
                </a:solidFill>
                <a:latin typeface="+mn-lt"/>
              </a:defRPr>
            </a:lvl2pPr>
            <a:lvl3pPr marL="1143000" lvl="2" indent="-182880" defTabSz="914400" eaLnBrk="1" fontAlgn="auto" latinLnBrk="0" hangingPunct="1">
              <a:lnSpc>
                <a:spcPct val="90000"/>
              </a:lnSpc>
              <a:spcBef>
                <a:spcPts val="250"/>
              </a:spcBef>
              <a:spcAft>
                <a:spcPts val="0"/>
              </a:spcAft>
              <a:buClr>
                <a:schemeClr val="accent1"/>
              </a:buClr>
              <a:buFont typeface="Wingdings 2" pitchFamily="18" charset="2"/>
              <a:buChar char=""/>
              <a:defRPr sz="2000">
                <a:solidFill>
                  <a:schemeClr val="tx1">
                    <a:lumMod val="65000"/>
                    <a:lumOff val="35000"/>
                  </a:schemeClr>
                </a:solidFill>
                <a:latin typeface="+mn-lt"/>
              </a:defRPr>
            </a:lvl3pPr>
            <a:lvl4pPr marL="1600200" indent="-182880" defTabSz="914400" eaLnBrk="1" latinLnBrk="0" hangingPunct="1">
              <a:lnSpc>
                <a:spcPct val="90000"/>
              </a:lnSpc>
              <a:spcBef>
                <a:spcPts val="250"/>
              </a:spcBef>
              <a:spcAft>
                <a:spcPts val="250"/>
              </a:spcAft>
              <a:buClr>
                <a:schemeClr val="accent1"/>
              </a:buClr>
              <a:buFont typeface="Wingdings 2" pitchFamily="18" charset="2"/>
              <a:buChar char=""/>
              <a:defRPr sz="1300">
                <a:solidFill>
                  <a:schemeClr val="tx1">
                    <a:lumMod val="65000"/>
                    <a:lumOff val="35000"/>
                  </a:schemeClr>
                </a:solidFill>
                <a:latin typeface="+mn-lt"/>
              </a:defRPr>
            </a:lvl4pPr>
            <a:lvl5pPr marL="2057400" indent="-182880" defTabSz="914400" eaLnBrk="1" latinLnBrk="0" hangingPunct="1">
              <a:lnSpc>
                <a:spcPct val="90000"/>
              </a:lnSpc>
              <a:spcBef>
                <a:spcPts val="250"/>
              </a:spcBef>
              <a:spcAft>
                <a:spcPts val="250"/>
              </a:spcAft>
              <a:buClr>
                <a:schemeClr val="accent1"/>
              </a:buClr>
              <a:buFont typeface="Wingdings 2" pitchFamily="18" charset="2"/>
              <a:buChar char=""/>
              <a:defRPr sz="1300">
                <a:solidFill>
                  <a:schemeClr val="tx1">
                    <a:lumMod val="65000"/>
                    <a:lumOff val="35000"/>
                  </a:schemeClr>
                </a:solidFill>
                <a:latin typeface="+mn-lt"/>
              </a:defRPr>
            </a:lvl5pPr>
            <a:lvl6pPr marL="2514600" indent="-228600">
              <a:lnSpc>
                <a:spcPct val="90000"/>
              </a:lnSpc>
              <a:spcBef>
                <a:spcPts val="250"/>
              </a:spcBef>
              <a:spcAft>
                <a:spcPts val="250"/>
              </a:spcAft>
              <a:buClr>
                <a:schemeClr val="accent1"/>
              </a:buClr>
              <a:buFont typeface="Wingdings 2" pitchFamily="18" charset="2"/>
              <a:buChar char=""/>
              <a:defRPr sz="1300">
                <a:solidFill>
                  <a:schemeClr val="tx1">
                    <a:lumMod val="65000"/>
                    <a:lumOff val="35000"/>
                  </a:schemeClr>
                </a:solidFill>
                <a:latin typeface="+mn-lt"/>
              </a:defRPr>
            </a:lvl6pPr>
            <a:lvl7pPr marL="2971800" indent="-228600">
              <a:lnSpc>
                <a:spcPct val="90000"/>
              </a:lnSpc>
              <a:spcBef>
                <a:spcPts val="250"/>
              </a:spcBef>
              <a:spcAft>
                <a:spcPts val="250"/>
              </a:spcAft>
              <a:buClr>
                <a:schemeClr val="accent1"/>
              </a:buClr>
              <a:buFont typeface="Wingdings 2" pitchFamily="18" charset="2"/>
              <a:buChar char=""/>
              <a:defRPr sz="1300">
                <a:solidFill>
                  <a:schemeClr val="tx1">
                    <a:lumMod val="65000"/>
                    <a:lumOff val="35000"/>
                  </a:schemeClr>
                </a:solidFill>
                <a:latin typeface="+mn-lt"/>
              </a:defRPr>
            </a:lvl7pPr>
            <a:lvl8pPr marL="3429000" indent="-228600">
              <a:lnSpc>
                <a:spcPct val="90000"/>
              </a:lnSpc>
              <a:spcBef>
                <a:spcPts val="250"/>
              </a:spcBef>
              <a:spcAft>
                <a:spcPts val="250"/>
              </a:spcAft>
              <a:buClr>
                <a:schemeClr val="accent1"/>
              </a:buClr>
              <a:buFont typeface="Wingdings 2" pitchFamily="18" charset="2"/>
              <a:buChar char=""/>
              <a:defRPr sz="1300">
                <a:solidFill>
                  <a:schemeClr val="tx1">
                    <a:lumMod val="65000"/>
                    <a:lumOff val="35000"/>
                  </a:schemeClr>
                </a:solidFill>
                <a:latin typeface="+mn-lt"/>
              </a:defRPr>
            </a:lvl8pPr>
            <a:lvl9pPr marL="3886200" indent="-228600">
              <a:lnSpc>
                <a:spcPct val="90000"/>
              </a:lnSpc>
              <a:spcBef>
                <a:spcPts val="250"/>
              </a:spcBef>
              <a:spcAft>
                <a:spcPts val="250"/>
              </a:spcAft>
              <a:buClr>
                <a:schemeClr val="accent1"/>
              </a:buClr>
              <a:buFont typeface="Wingdings 2" pitchFamily="18" charset="2"/>
              <a:buChar char=""/>
              <a:defRPr sz="1300">
                <a:solidFill>
                  <a:schemeClr val="tx1">
                    <a:lumMod val="65000"/>
                    <a:lumOff val="35000"/>
                  </a:schemeClr>
                </a:solidFill>
                <a:latin typeface="+mn-lt"/>
              </a:defRPr>
            </a:lvl9pPr>
          </a:lstStyle>
          <a:p>
            <a:pPr marL="182880" marR="0" lvl="0" indent="-182880" algn="l" defTabSz="914400" rtl="0" eaLnBrk="1" fontAlgn="auto" latinLnBrk="0" hangingPunct="1">
              <a:lnSpc>
                <a:spcPct val="90000"/>
              </a:lnSpc>
              <a:spcBef>
                <a:spcPts val="1200"/>
              </a:spcBef>
              <a:spcAft>
                <a:spcPts val="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solidFill>
                  <a:schemeClr val="tx1"/>
                </a:solidFill>
                <a:effectLst/>
                <a:uLnTx/>
                <a:uFillTx/>
                <a:latin typeface="Proxima Nova" panose="02000506030000020004"/>
              </a:rPr>
              <a:t>Reduced water flow reduces heat transfer  </a:t>
            </a:r>
          </a:p>
          <a:p>
            <a:pPr marL="182880" marR="0" lvl="0" indent="-182880" algn="l" defTabSz="914400" rtl="0" eaLnBrk="1" fontAlgn="auto" latinLnBrk="0" hangingPunct="1">
              <a:lnSpc>
                <a:spcPct val="90000"/>
              </a:lnSpc>
              <a:spcBef>
                <a:spcPts val="1200"/>
              </a:spcBef>
              <a:spcAft>
                <a:spcPts val="0"/>
              </a:spcAft>
              <a:buClr>
                <a:srgbClr val="002E5D"/>
              </a:buClr>
              <a:buSzTx/>
              <a:buFont typeface="Wingdings 2" pitchFamily="18" charset="2"/>
              <a:buChar char=""/>
              <a:tabLst/>
              <a:defRPr/>
            </a:pPr>
            <a:endParaRPr kumimoji="0" lang="en-US" altLang="en-US" sz="2800" b="0" i="0" u="none" strike="noStrike" kern="1200" cap="none" spc="0" normalizeH="0" baseline="0" noProof="0" dirty="0">
              <a:ln>
                <a:noFill/>
              </a:ln>
              <a:solidFill>
                <a:schemeClr val="tx1"/>
              </a:solidFill>
              <a:effectLst/>
              <a:uLnTx/>
              <a:uFillTx/>
              <a:latin typeface="Proxima Nova" panose="02000506030000020004"/>
            </a:endParaRPr>
          </a:p>
          <a:p>
            <a:pPr marL="182880" marR="0" lvl="0" indent="-182880" algn="l" defTabSz="914400" rtl="0" eaLnBrk="1" fontAlgn="auto" latinLnBrk="0" hangingPunct="1">
              <a:lnSpc>
                <a:spcPct val="90000"/>
              </a:lnSpc>
              <a:spcBef>
                <a:spcPts val="1200"/>
              </a:spcBef>
              <a:spcAft>
                <a:spcPts val="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solidFill>
                  <a:schemeClr val="tx1"/>
                </a:solidFill>
                <a:effectLst/>
                <a:uLnTx/>
                <a:uFillTx/>
                <a:latin typeface="Proxima Nova" panose="02000506030000020004"/>
              </a:rPr>
              <a:t>Terminals furthest from the pump in unbalanced systems receive less flow resulting in reduced heat transfer</a:t>
            </a:r>
          </a:p>
          <a:p>
            <a:pPr marL="182880" marR="0" lvl="0" indent="-182880" algn="l" defTabSz="914400" rtl="0" eaLnBrk="1" fontAlgn="auto" latinLnBrk="0" hangingPunct="1">
              <a:lnSpc>
                <a:spcPct val="90000"/>
              </a:lnSpc>
              <a:spcBef>
                <a:spcPts val="1200"/>
              </a:spcBef>
              <a:spcAft>
                <a:spcPts val="0"/>
              </a:spcAft>
              <a:buClr>
                <a:srgbClr val="002E5D"/>
              </a:buClr>
              <a:buSzTx/>
              <a:buFont typeface="Wingdings 2" pitchFamily="18" charset="2"/>
              <a:buChar char=""/>
              <a:tabLst/>
              <a:defRPr/>
            </a:pPr>
            <a:endParaRPr kumimoji="0" lang="en-US" altLang="en-US" sz="2800" b="0" i="0" u="none" strike="noStrike" kern="1200" cap="none" spc="0" normalizeH="0" baseline="0" noProof="0" dirty="0">
              <a:ln>
                <a:noFill/>
              </a:ln>
              <a:solidFill>
                <a:schemeClr val="tx1"/>
              </a:solidFill>
              <a:effectLst/>
              <a:uLnTx/>
              <a:uFillTx/>
              <a:latin typeface="Proxima Nova" panose="02000506030000020004"/>
            </a:endParaRPr>
          </a:p>
          <a:p>
            <a:pPr marL="182880" marR="0" lvl="0" indent="-182880" algn="l" defTabSz="914400" rtl="0" eaLnBrk="1" fontAlgn="auto" latinLnBrk="0" hangingPunct="1">
              <a:lnSpc>
                <a:spcPct val="90000"/>
              </a:lnSpc>
              <a:spcBef>
                <a:spcPts val="1200"/>
              </a:spcBef>
              <a:spcAft>
                <a:spcPts val="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solidFill>
                  <a:schemeClr val="tx1"/>
                </a:solidFill>
                <a:effectLst/>
                <a:uLnTx/>
                <a:uFillTx/>
                <a:latin typeface="Proxima Nova" panose="02000506030000020004"/>
              </a:rPr>
              <a:t>Excessive flow</a:t>
            </a:r>
          </a:p>
          <a:p>
            <a:pPr marL="685800" marR="0" lvl="1" indent="-182880" algn="l" defTabSz="914400" rtl="0" eaLnBrk="1" fontAlgn="auto" latinLnBrk="0" hangingPunct="1">
              <a:lnSpc>
                <a:spcPct val="90000"/>
              </a:lnSpc>
              <a:spcBef>
                <a:spcPts val="250"/>
              </a:spcBef>
              <a:spcAft>
                <a:spcPts val="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solidFill>
                  <a:schemeClr val="tx1"/>
                </a:solidFill>
                <a:effectLst/>
                <a:uLnTx/>
                <a:uFillTx/>
                <a:latin typeface="Proxima Nova" panose="02000506030000020004"/>
              </a:rPr>
              <a:t>Increases pressure drop and pump energy</a:t>
            </a:r>
          </a:p>
          <a:p>
            <a:pPr marL="685800" marR="0" lvl="1" indent="-182880" algn="l" defTabSz="914400" rtl="0" eaLnBrk="1" fontAlgn="auto" latinLnBrk="0" hangingPunct="1">
              <a:lnSpc>
                <a:spcPct val="90000"/>
              </a:lnSpc>
              <a:spcBef>
                <a:spcPts val="250"/>
              </a:spcBef>
              <a:spcAft>
                <a:spcPts val="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solidFill>
                  <a:schemeClr val="tx1"/>
                </a:solidFill>
                <a:effectLst/>
                <a:uLnTx/>
                <a:uFillTx/>
                <a:latin typeface="Proxima Nova" panose="02000506030000020004"/>
              </a:rPr>
              <a:t>Increases pump wear and noise</a:t>
            </a:r>
          </a:p>
          <a:p>
            <a:pPr marL="685800" marR="0" lvl="1" indent="-182880" algn="l" defTabSz="914400" rtl="0" eaLnBrk="1" fontAlgn="auto" latinLnBrk="0" hangingPunct="1">
              <a:lnSpc>
                <a:spcPct val="90000"/>
              </a:lnSpc>
              <a:spcBef>
                <a:spcPts val="250"/>
              </a:spcBef>
              <a:spcAft>
                <a:spcPts val="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solidFill>
                  <a:schemeClr val="tx1"/>
                </a:solidFill>
                <a:effectLst/>
                <a:uLnTx/>
                <a:uFillTx/>
                <a:latin typeface="Proxima Nova" panose="02000506030000020004"/>
              </a:rPr>
              <a:t>Increasing water flow to 200% of coil design</a:t>
            </a:r>
          </a:p>
          <a:p>
            <a:pPr marL="1143000" marR="0" lvl="2" indent="-182880" algn="l" defTabSz="914400" rtl="0" eaLnBrk="1" fontAlgn="auto" latinLnBrk="0" hangingPunct="1">
              <a:lnSpc>
                <a:spcPct val="90000"/>
              </a:lnSpc>
              <a:spcBef>
                <a:spcPts val="250"/>
              </a:spcBef>
              <a:spcAft>
                <a:spcPts val="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solidFill>
                  <a:schemeClr val="tx1"/>
                </a:solidFill>
                <a:effectLst/>
                <a:uLnTx/>
                <a:uFillTx/>
                <a:latin typeface="Proxima Nova" panose="02000506030000020004"/>
              </a:rPr>
              <a:t>only increases heat transfer by 6% but, increases pressure drop by 400%</a:t>
            </a:r>
          </a:p>
        </p:txBody>
      </p:sp>
      <p:sp>
        <p:nvSpPr>
          <p:cNvPr id="144" name="Freeform: Shape 143">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CE17DD0-5D81-4C35-B348-29E1747F8D79}"/>
              </a:ext>
            </a:extLst>
          </p:cNvPr>
          <p:cNvSpPr>
            <a:spLocks noGrp="1" noChangeArrowheads="1"/>
          </p:cNvSpPr>
          <p:nvPr>
            <p:ph type="title"/>
          </p:nvPr>
        </p:nvSpPr>
        <p:spPr>
          <a:xfrm>
            <a:off x="252919" y="1123837"/>
            <a:ext cx="2947482" cy="4601183"/>
          </a:xfrm>
        </p:spPr>
        <p:txBody>
          <a:bodyPr>
            <a:normAutofit/>
          </a:bodyPr>
          <a:lstStyle/>
          <a:p>
            <a:pPr>
              <a:defRPr/>
            </a:pPr>
            <a:r>
              <a:rPr lang="en-US" altLang="en-US" dirty="0">
                <a:latin typeface="Proxima Nova" panose="02000506030000020004"/>
              </a:rPr>
              <a:t>Balancing Options</a:t>
            </a:r>
          </a:p>
        </p:txBody>
      </p:sp>
      <p:graphicFrame>
        <p:nvGraphicFramePr>
          <p:cNvPr id="6149" name="Rectangle 3">
            <a:extLst>
              <a:ext uri="{FF2B5EF4-FFF2-40B4-BE49-F238E27FC236}">
                <a16:creationId xmlns:a16="http://schemas.microsoft.com/office/drawing/2014/main" id="{51B228F3-6F20-4779-B3FB-316477F57DB1}"/>
              </a:ext>
            </a:extLst>
          </p:cNvPr>
          <p:cNvGraphicFramePr>
            <a:graphicFrameLocks noGrp="1"/>
          </p:cNvGraphicFramePr>
          <p:nvPr>
            <p:ph idx="1"/>
            <p:extLst>
              <p:ext uri="{D42A27DB-BD31-4B8C-83A1-F6EECF244321}">
                <p14:modId xmlns:p14="http://schemas.microsoft.com/office/powerpoint/2010/main" val="4020240312"/>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8" name="Rectangle 137">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140" name="Rectangle 139">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2" name="Rectangle 141">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194" name="Rectangle 2">
            <a:extLst>
              <a:ext uri="{FF2B5EF4-FFF2-40B4-BE49-F238E27FC236}">
                <a16:creationId xmlns:a16="http://schemas.microsoft.com/office/drawing/2014/main" id="{997A89E5-FBFB-412A-8D67-23485E57BBD4}"/>
              </a:ext>
            </a:extLst>
          </p:cNvPr>
          <p:cNvSpPr>
            <a:spLocks noGrp="1" noChangeArrowheads="1"/>
          </p:cNvSpPr>
          <p:nvPr>
            <p:ph type="title"/>
          </p:nvPr>
        </p:nvSpPr>
        <p:spPr>
          <a:xfrm>
            <a:off x="126724" y="4420536"/>
            <a:ext cx="2117378" cy="1799289"/>
          </a:xfrm>
        </p:spPr>
        <p:txBody>
          <a:bodyPr vert="horz" lIns="91440" tIns="45720" rIns="91440" bIns="45720" rtlCol="0" anchor="ctr">
            <a:normAutofit/>
          </a:bodyPr>
          <a:lstStyle/>
          <a:p>
            <a:pPr>
              <a:defRPr/>
            </a:pPr>
            <a:r>
              <a:rPr lang="en-US" altLang="en-US" spc="-100" dirty="0">
                <a:latin typeface="Proxima Nova" panose="02000506030000020004"/>
              </a:rPr>
              <a:t>Reverse Return</a:t>
            </a:r>
          </a:p>
        </p:txBody>
      </p:sp>
      <p:pic>
        <p:nvPicPr>
          <p:cNvPr id="29699" name="Picture 3">
            <a:extLst>
              <a:ext uri="{FF2B5EF4-FFF2-40B4-BE49-F238E27FC236}">
                <a16:creationId xmlns:a16="http://schemas.microsoft.com/office/drawing/2014/main" id="{56C56A4E-33BA-4890-BBD4-85D9C0C390E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68207" y="407598"/>
            <a:ext cx="8838380" cy="546394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1" name="Rectangle 71">
            <a:extLst>
              <a:ext uri="{FF2B5EF4-FFF2-40B4-BE49-F238E27FC236}">
                <a16:creationId xmlns:a16="http://schemas.microsoft.com/office/drawing/2014/main" id="{43162304-DA60-4C31-9E2B-E22F8DA75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102" name="Rectangle 73">
            <a:extLst>
              <a:ext uri="{FF2B5EF4-FFF2-40B4-BE49-F238E27FC236}">
                <a16:creationId xmlns:a16="http://schemas.microsoft.com/office/drawing/2014/main" id="{C4AE1EFF-264A-4A42-BEA1-0E875F40D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4103" name="Rectangle 75">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104" name="Freeform: Shape 77">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099" name="Text Box 3">
            <a:extLst>
              <a:ext uri="{FF2B5EF4-FFF2-40B4-BE49-F238E27FC236}">
                <a16:creationId xmlns:a16="http://schemas.microsoft.com/office/drawing/2014/main" id="{114205AE-199C-4D49-BCDF-09C348D09CE6}"/>
              </a:ext>
            </a:extLst>
          </p:cNvPr>
          <p:cNvSpPr txBox="1">
            <a:spLocks noChangeArrowheads="1"/>
          </p:cNvSpPr>
          <p:nvPr/>
        </p:nvSpPr>
        <p:spPr bwMode="auto">
          <a:xfrm>
            <a:off x="997902" y="762000"/>
            <a:ext cx="6917374" cy="5327904"/>
          </a:xfrm>
          <a:prstGeom prst="rect">
            <a:avLst/>
          </a:prstGeom>
        </p:spPr>
        <p:txBody>
          <a:bodyPr vert="horz" lIns="91440" tIns="45720" rIns="91440" bIns="45720" rtlCol="0" anchor="ctr">
            <a:norm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marR="0" lvl="0"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effectLst/>
                <a:uLnTx/>
                <a:uFillTx/>
                <a:latin typeface="Proxima Nova" panose="02000506030000020004"/>
              </a:rPr>
              <a:t>Balancing Valves</a:t>
            </a:r>
          </a:p>
          <a:p>
            <a:pPr marL="1085850" marR="0" lvl="1"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effectLst/>
                <a:uLnTx/>
                <a:uFillTx/>
                <a:latin typeface="Proxima Nova" panose="02000506030000020004"/>
              </a:rPr>
              <a:t>provide proper distribution of water flow to terminal units in the system to ensure maximum comfort with minimal energy consumption.</a:t>
            </a:r>
          </a:p>
          <a:p>
            <a:pPr marL="457200" marR="0" lvl="0"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endParaRPr kumimoji="0" lang="en-US" altLang="en-US" sz="2800" b="0" i="0" u="none" strike="noStrike" kern="1200" cap="none" spc="0" normalizeH="0" baseline="0" noProof="0" dirty="0">
              <a:ln>
                <a:noFill/>
              </a:ln>
              <a:effectLst/>
              <a:uLnTx/>
              <a:uFillTx/>
              <a:latin typeface="Proxima Nova" panose="02000506030000020004"/>
            </a:endParaRPr>
          </a:p>
          <a:p>
            <a:pPr marL="457200" marR="0" lvl="0"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effectLst/>
                <a:uLnTx/>
                <a:uFillTx/>
                <a:latin typeface="Proxima Nova" panose="02000506030000020004"/>
              </a:rPr>
              <a:t>Improves performance of</a:t>
            </a:r>
          </a:p>
          <a:p>
            <a:pPr marL="1085850" marR="0" lvl="1"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effectLst/>
                <a:uLnTx/>
                <a:uFillTx/>
                <a:latin typeface="Proxima Nova" panose="02000506030000020004"/>
              </a:rPr>
              <a:t>HVAC Systems</a:t>
            </a:r>
          </a:p>
          <a:p>
            <a:pPr marL="1085850" marR="0" lvl="1"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effectLst/>
                <a:uLnTx/>
                <a:uFillTx/>
                <a:latin typeface="Proxima Nova" panose="02000506030000020004"/>
              </a:rPr>
              <a:t>Domestic Water Systems</a:t>
            </a:r>
          </a:p>
          <a:p>
            <a:pPr marL="457200" marR="0" lvl="0"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endParaRPr kumimoji="0" lang="en-US" altLang="en-US" sz="2800" b="0" i="0" u="none" strike="noStrike" kern="1200" cap="none" spc="0" normalizeH="0" baseline="0" noProof="0" dirty="0">
              <a:ln>
                <a:noFill/>
              </a:ln>
              <a:effectLst/>
              <a:uLnTx/>
              <a:uFillTx/>
              <a:latin typeface="Proxima Nova" panose="02000506030000020004"/>
            </a:endParaRPr>
          </a:p>
        </p:txBody>
      </p:sp>
      <p:sp>
        <p:nvSpPr>
          <p:cNvPr id="4105" name="Freeform: Shape 7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098" name="Rectangle 2">
            <a:extLst>
              <a:ext uri="{FF2B5EF4-FFF2-40B4-BE49-F238E27FC236}">
                <a16:creationId xmlns:a16="http://schemas.microsoft.com/office/drawing/2014/main" id="{73C99597-EFB7-4D7B-9F49-C2130C654B8E}"/>
              </a:ext>
            </a:extLst>
          </p:cNvPr>
          <p:cNvSpPr>
            <a:spLocks noGrp="1" noChangeArrowheads="1"/>
          </p:cNvSpPr>
          <p:nvPr>
            <p:ph type="title"/>
          </p:nvPr>
        </p:nvSpPr>
        <p:spPr>
          <a:xfrm>
            <a:off x="8982805" y="1865740"/>
            <a:ext cx="2947482" cy="3126520"/>
          </a:xfrm>
        </p:spPr>
        <p:txBody>
          <a:bodyPr vert="horz" lIns="91440" tIns="45720" rIns="91440" bIns="45720" rtlCol="0" anchor="ctr">
            <a:normAutofit/>
          </a:bodyPr>
          <a:lstStyle/>
          <a:p>
            <a:pPr>
              <a:defRPr/>
            </a:pPr>
            <a:r>
              <a:rPr lang="en-US" altLang="en-US" dirty="0">
                <a:latin typeface="Proxima Nova" panose="02000506030000020004"/>
              </a:rPr>
              <a:t>What Is A Balancing Valve?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09B4-D803-42EF-8F89-E685DD191710}"/>
              </a:ext>
            </a:extLst>
          </p:cNvPr>
          <p:cNvSpPr>
            <a:spLocks noGrp="1"/>
          </p:cNvSpPr>
          <p:nvPr>
            <p:ph type="title"/>
          </p:nvPr>
        </p:nvSpPr>
        <p:spPr>
          <a:xfrm>
            <a:off x="1857376" y="-228600"/>
            <a:ext cx="8181975" cy="1463675"/>
          </a:xfrm>
        </p:spPr>
        <p:txBody>
          <a:bodyPr/>
          <a:lstStyle/>
          <a:p>
            <a:pPr>
              <a:defRPr/>
            </a:pPr>
            <a:r>
              <a:rPr lang="en-US" sz="3200" dirty="0"/>
              <a:t>Manual Balancing Valves</a:t>
            </a:r>
          </a:p>
        </p:txBody>
      </p:sp>
      <p:pic>
        <p:nvPicPr>
          <p:cNvPr id="32771" name="Content Placeholder 3">
            <a:extLst>
              <a:ext uri="{FF2B5EF4-FFF2-40B4-BE49-F238E27FC236}">
                <a16:creationId xmlns:a16="http://schemas.microsoft.com/office/drawing/2014/main" id="{D568ECA5-0058-4002-813D-AC232792967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94221" y="307992"/>
            <a:ext cx="9403557" cy="6242016"/>
          </a:xfr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C1796-62DC-46D9-8CDC-CEB37A85FCBD}"/>
              </a:ext>
            </a:extLst>
          </p:cNvPr>
          <p:cNvSpPr>
            <a:spLocks noGrp="1"/>
          </p:cNvSpPr>
          <p:nvPr>
            <p:ph type="title"/>
          </p:nvPr>
        </p:nvSpPr>
        <p:spPr>
          <a:xfrm>
            <a:off x="1905000" y="-76200"/>
            <a:ext cx="8610600" cy="1325562"/>
          </a:xfrm>
        </p:spPr>
        <p:txBody>
          <a:bodyPr/>
          <a:lstStyle/>
          <a:p>
            <a:pPr>
              <a:defRPr/>
            </a:pPr>
            <a:r>
              <a:rPr lang="en-US" sz="3200" dirty="0"/>
              <a:t>Automatic Flow Control Valves (Spring Type)</a:t>
            </a:r>
          </a:p>
        </p:txBody>
      </p:sp>
      <p:pic>
        <p:nvPicPr>
          <p:cNvPr id="33795" name="Content Placeholder 3">
            <a:extLst>
              <a:ext uri="{FF2B5EF4-FFF2-40B4-BE49-F238E27FC236}">
                <a16:creationId xmlns:a16="http://schemas.microsoft.com/office/drawing/2014/main" id="{16E9895D-9321-4200-BE45-FAD7A8A693E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06128" y="342887"/>
            <a:ext cx="9608343" cy="6172225"/>
          </a:xfr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E8194-6152-4701-8F27-BD9096B12F12}"/>
              </a:ext>
            </a:extLst>
          </p:cNvPr>
          <p:cNvSpPr>
            <a:spLocks noGrp="1"/>
          </p:cNvSpPr>
          <p:nvPr>
            <p:ph type="title"/>
          </p:nvPr>
        </p:nvSpPr>
        <p:spPr>
          <a:xfrm>
            <a:off x="1752600" y="-182563"/>
            <a:ext cx="8726486" cy="1325563"/>
          </a:xfrm>
        </p:spPr>
        <p:txBody>
          <a:bodyPr/>
          <a:lstStyle/>
          <a:p>
            <a:pPr>
              <a:defRPr/>
            </a:pPr>
            <a:r>
              <a:rPr lang="en-US" sz="3200" dirty="0"/>
              <a:t>Automatic Flow Control Valves (Diaphragm Orifice) </a:t>
            </a:r>
          </a:p>
        </p:txBody>
      </p:sp>
      <p:pic>
        <p:nvPicPr>
          <p:cNvPr id="35843" name="Content Placeholder 3">
            <a:extLst>
              <a:ext uri="{FF2B5EF4-FFF2-40B4-BE49-F238E27FC236}">
                <a16:creationId xmlns:a16="http://schemas.microsoft.com/office/drawing/2014/main" id="{64DE621C-D652-4FD0-96C3-E42ADDED18D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9906" r="12659" b="705"/>
          <a:stretch>
            <a:fillRect/>
          </a:stretch>
        </p:blipFill>
        <p:spPr bwMode="auto">
          <a:xfrm>
            <a:off x="1396602" y="269281"/>
            <a:ext cx="9398795" cy="6319438"/>
          </a:xfr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70" name="Rectangle 73">
            <a:extLst>
              <a:ext uri="{FF2B5EF4-FFF2-40B4-BE49-F238E27FC236}">
                <a16:creationId xmlns:a16="http://schemas.microsoft.com/office/drawing/2014/main" id="{A5CF2FC8-D184-4B10-83A5-61FC2148BE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3848"/>
            <a:ext cx="5608255"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6146" name="Rectangle 2">
            <a:extLst>
              <a:ext uri="{FF2B5EF4-FFF2-40B4-BE49-F238E27FC236}">
                <a16:creationId xmlns:a16="http://schemas.microsoft.com/office/drawing/2014/main" id="{2A30F51D-28CE-4AE2-ABA1-F4A61A35CBD4}"/>
              </a:ext>
            </a:extLst>
          </p:cNvPr>
          <p:cNvSpPr>
            <a:spLocks noGrp="1" noChangeArrowheads="1"/>
          </p:cNvSpPr>
          <p:nvPr>
            <p:ph type="title"/>
          </p:nvPr>
        </p:nvSpPr>
        <p:spPr>
          <a:xfrm>
            <a:off x="280702" y="858918"/>
            <a:ext cx="4998963" cy="1255469"/>
          </a:xfrm>
        </p:spPr>
        <p:txBody>
          <a:bodyPr vert="horz" lIns="91440" tIns="45720" rIns="91440" bIns="45720" rtlCol="0" anchor="ctr">
            <a:normAutofit/>
          </a:bodyPr>
          <a:lstStyle/>
          <a:p>
            <a:pPr>
              <a:defRPr/>
            </a:pPr>
            <a:r>
              <a:rPr lang="en-US" dirty="0">
                <a:latin typeface="Proxima Nova" panose="02000506030000020004"/>
              </a:rPr>
              <a:t>Cost of a System - Manually Balanced</a:t>
            </a:r>
          </a:p>
        </p:txBody>
      </p:sp>
      <p:sp>
        <p:nvSpPr>
          <p:cNvPr id="36868" name="Text Box 4">
            <a:extLst>
              <a:ext uri="{FF2B5EF4-FFF2-40B4-BE49-F238E27FC236}">
                <a16:creationId xmlns:a16="http://schemas.microsoft.com/office/drawing/2014/main" id="{A9ACB564-637B-423E-895B-2D68470AEBEF}"/>
              </a:ext>
            </a:extLst>
          </p:cNvPr>
          <p:cNvSpPr txBox="1">
            <a:spLocks noChangeArrowheads="1"/>
          </p:cNvSpPr>
          <p:nvPr/>
        </p:nvSpPr>
        <p:spPr bwMode="auto">
          <a:xfrm>
            <a:off x="-70580" y="2245476"/>
            <a:ext cx="5787716" cy="327458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t">
            <a:no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Circuit Balance Valves required at all terminal units</a:t>
            </a:r>
          </a:p>
          <a:p>
            <a:pPr marL="34290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endParaRPr kumimoji="0" lang="en-US" altLang="en-US" sz="2400" i="0" u="none" strike="noStrike" kern="1200" cap="none" spc="0" normalizeH="0" baseline="0" noProof="0" dirty="0">
              <a:ln>
                <a:noFill/>
              </a:ln>
              <a:solidFill>
                <a:srgbClr val="FFFFFF"/>
              </a:solidFill>
              <a:effectLst/>
              <a:uLnTx/>
              <a:uFillTx/>
              <a:latin typeface="Proxima Nova" panose="02000506030000020004"/>
            </a:endParaRPr>
          </a:p>
          <a:p>
            <a:pPr marL="34290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System needs to be rebalanced when new terminal unit(s) added</a:t>
            </a:r>
          </a:p>
          <a:p>
            <a:pPr marL="34290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endParaRPr kumimoji="0" lang="en-US" altLang="en-US" sz="2400" i="0" u="none" strike="noStrike" kern="1200" cap="none" spc="0" normalizeH="0" baseline="0" noProof="0" dirty="0">
              <a:ln>
                <a:noFill/>
              </a:ln>
              <a:solidFill>
                <a:srgbClr val="FFFFFF"/>
              </a:solidFill>
              <a:effectLst/>
              <a:uLnTx/>
              <a:uFillTx/>
              <a:latin typeface="Proxima Nova" panose="02000506030000020004"/>
            </a:endParaRPr>
          </a:p>
          <a:p>
            <a:pPr marL="34290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Manual Balance = No Balancing</a:t>
            </a:r>
          </a:p>
          <a:p>
            <a:pPr marL="617220" marR="0" lvl="1"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 Balanced at 100% Design Flow</a:t>
            </a:r>
          </a:p>
          <a:p>
            <a:pPr marL="617220" marR="0" lvl="1"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 Unbalanced at ALL Other Flows</a:t>
            </a:r>
          </a:p>
          <a:p>
            <a:pPr marL="34290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endParaRPr kumimoji="0" lang="en-US" altLang="en-US" sz="2400" i="0" u="none" strike="noStrike" kern="1200" cap="none" spc="0" normalizeH="0" baseline="0" noProof="0" dirty="0">
              <a:ln>
                <a:noFill/>
              </a:ln>
              <a:solidFill>
                <a:srgbClr val="FFFFFF"/>
              </a:solidFill>
              <a:effectLst/>
              <a:uLnTx/>
              <a:uFillTx/>
              <a:latin typeface="Proxima Nova" panose="02000506030000020004"/>
            </a:endParaRPr>
          </a:p>
        </p:txBody>
      </p:sp>
      <p:pic>
        <p:nvPicPr>
          <p:cNvPr id="36867" name="Picture 3" descr="Manual balance system">
            <a:extLst>
              <a:ext uri="{FF2B5EF4-FFF2-40B4-BE49-F238E27FC236}">
                <a16:creationId xmlns:a16="http://schemas.microsoft.com/office/drawing/2014/main" id="{38E0340B-CD05-45D0-8A2C-64886484038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57624"/>
          <a:stretch/>
        </p:blipFill>
        <p:spPr bwMode="auto">
          <a:xfrm>
            <a:off x="6630109" y="753848"/>
            <a:ext cx="4163902" cy="53306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0" name="Rectangle 199">
            <a:extLst>
              <a:ext uri="{FF2B5EF4-FFF2-40B4-BE49-F238E27FC236}">
                <a16:creationId xmlns:a16="http://schemas.microsoft.com/office/drawing/2014/main" id="{EE9F5D7F-1BBC-4096-ADA7-AA9C9E4D2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02" name="Rectangle 201">
            <a:extLst>
              <a:ext uri="{FF2B5EF4-FFF2-40B4-BE49-F238E27FC236}">
                <a16:creationId xmlns:a16="http://schemas.microsoft.com/office/drawing/2014/main" id="{06D370DD-716B-4528-B475-331F84CE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514" y="758953"/>
            <a:ext cx="7052486"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170" name="Rectangle 2">
            <a:extLst>
              <a:ext uri="{FF2B5EF4-FFF2-40B4-BE49-F238E27FC236}">
                <a16:creationId xmlns:a16="http://schemas.microsoft.com/office/drawing/2014/main" id="{6EB2E8A9-5DFE-4217-AF0E-E4060B14881E}"/>
              </a:ext>
            </a:extLst>
          </p:cNvPr>
          <p:cNvSpPr>
            <a:spLocks noGrp="1" noChangeArrowheads="1"/>
          </p:cNvSpPr>
          <p:nvPr>
            <p:ph type="title"/>
          </p:nvPr>
        </p:nvSpPr>
        <p:spPr>
          <a:xfrm>
            <a:off x="5515650" y="768095"/>
            <a:ext cx="6451110" cy="1255469"/>
          </a:xfrm>
        </p:spPr>
        <p:txBody>
          <a:bodyPr vert="horz" lIns="91440" tIns="45720" rIns="91440" bIns="45720" rtlCol="0" anchor="ctr">
            <a:normAutofit/>
          </a:bodyPr>
          <a:lstStyle/>
          <a:p>
            <a:pPr>
              <a:defRPr/>
            </a:pPr>
            <a:r>
              <a:rPr lang="en-US" dirty="0">
                <a:latin typeface="Proxima Nova" panose="02000506030000020004"/>
              </a:rPr>
              <a:t>Cost of a System - Automatically Balanced</a:t>
            </a:r>
          </a:p>
        </p:txBody>
      </p:sp>
      <p:sp>
        <p:nvSpPr>
          <p:cNvPr id="204" name="Rectangle 203">
            <a:extLst>
              <a:ext uri="{FF2B5EF4-FFF2-40B4-BE49-F238E27FC236}">
                <a16:creationId xmlns:a16="http://schemas.microsoft.com/office/drawing/2014/main" id="{E79D076F-656A-4CD9-83AD-AF8F4B28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38915" name="Picture 3" descr="Auto balance system">
            <a:extLst>
              <a:ext uri="{FF2B5EF4-FFF2-40B4-BE49-F238E27FC236}">
                <a16:creationId xmlns:a16="http://schemas.microsoft.com/office/drawing/2014/main" id="{F8A6387A-537D-4599-9BFB-028D360DBA0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59880" b="11495"/>
          <a:stretch/>
        </p:blipFill>
        <p:spPr bwMode="auto">
          <a:xfrm>
            <a:off x="511747" y="968929"/>
            <a:ext cx="4585505" cy="46532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4">
            <a:extLst>
              <a:ext uri="{FF2B5EF4-FFF2-40B4-BE49-F238E27FC236}">
                <a16:creationId xmlns:a16="http://schemas.microsoft.com/office/drawing/2014/main" id="{4AD64BAA-BD31-48FB-8076-071600C74902}"/>
              </a:ext>
            </a:extLst>
          </p:cNvPr>
          <p:cNvSpPr txBox="1">
            <a:spLocks noChangeArrowheads="1"/>
          </p:cNvSpPr>
          <p:nvPr/>
        </p:nvSpPr>
        <p:spPr bwMode="auto">
          <a:xfrm>
            <a:off x="5515652" y="2154653"/>
            <a:ext cx="6451109" cy="327458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t">
            <a:no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44577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Automatic Flow Control Valves only required at terminal units</a:t>
            </a:r>
          </a:p>
          <a:p>
            <a:pPr marL="44577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endParaRPr kumimoji="0" lang="en-US" altLang="en-US" sz="2400" i="0" u="none" strike="noStrike" kern="1200" cap="none" spc="0" normalizeH="0" baseline="0" noProof="0" dirty="0">
              <a:ln>
                <a:noFill/>
              </a:ln>
              <a:solidFill>
                <a:srgbClr val="FFFFFF"/>
              </a:solidFill>
              <a:effectLst/>
              <a:uLnTx/>
              <a:uFillTx/>
              <a:latin typeface="Proxima Nova" panose="02000506030000020004"/>
            </a:endParaRPr>
          </a:p>
          <a:p>
            <a:pPr marL="44577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No system rebalancing needed when new terminal unit(s) brought on line.</a:t>
            </a:r>
          </a:p>
          <a:p>
            <a:pPr marL="44577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endParaRPr kumimoji="0" lang="en-US" altLang="en-US" sz="2400" i="0" u="none" strike="noStrike" kern="1200" cap="none" spc="0" normalizeH="0" baseline="0" noProof="0" dirty="0">
              <a:ln>
                <a:noFill/>
              </a:ln>
              <a:solidFill>
                <a:srgbClr val="FFFFFF"/>
              </a:solidFill>
              <a:effectLst/>
              <a:uLnTx/>
              <a:uFillTx/>
              <a:latin typeface="Proxima Nova" panose="02000506030000020004"/>
            </a:endParaRPr>
          </a:p>
          <a:p>
            <a:pPr marL="44577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No AFCV required on riser</a:t>
            </a:r>
          </a:p>
          <a:p>
            <a:pPr marL="44577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endParaRPr kumimoji="0" lang="en-US" altLang="en-US" sz="2400" i="0" u="none" strike="noStrike" kern="1200" cap="none" spc="0" normalizeH="0" baseline="0" noProof="0" dirty="0">
              <a:ln>
                <a:noFill/>
              </a:ln>
              <a:solidFill>
                <a:srgbClr val="FFFFFF"/>
              </a:solidFill>
              <a:effectLst/>
              <a:uLnTx/>
              <a:uFillTx/>
              <a:latin typeface="Proxima Nova" panose="02000506030000020004"/>
            </a:endParaRPr>
          </a:p>
          <a:p>
            <a:pPr marL="445770" marR="0" lvl="0" indent="-342900" algn="l" defTabSz="914400" rtl="0" eaLnBrk="1" fontAlgn="auto" latinLnBrk="0" hangingPunct="1">
              <a:lnSpc>
                <a:spcPct val="90000"/>
              </a:lnSpc>
              <a:spcBef>
                <a:spcPts val="0"/>
              </a:spcBef>
              <a:spcAft>
                <a:spcPts val="600"/>
              </a:spcAft>
              <a:buClr>
                <a:srgbClr val="97D700"/>
              </a:buClr>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FFFFFF"/>
                </a:solidFill>
                <a:effectLst/>
                <a:uLnTx/>
                <a:uFillTx/>
                <a:latin typeface="Proxima Nova" panose="02000506030000020004"/>
              </a:rPr>
              <a:t>AFCV dynamically adjust to maintain flow</a:t>
            </a:r>
          </a:p>
          <a:p>
            <a:pPr marL="285750" marR="0" lvl="0" indent="-182880" algn="l" defTabSz="914400" rtl="0" eaLnBrk="1" fontAlgn="auto" latinLnBrk="0" hangingPunct="1">
              <a:lnSpc>
                <a:spcPct val="90000"/>
              </a:lnSpc>
              <a:spcBef>
                <a:spcPts val="0"/>
              </a:spcBef>
              <a:spcAft>
                <a:spcPts val="600"/>
              </a:spcAft>
              <a:buClr>
                <a:srgbClr val="002E5D"/>
              </a:buClr>
              <a:buSzTx/>
              <a:buFont typeface="Wingdings 2" pitchFamily="18" charset="2"/>
              <a:buChar char=""/>
              <a:tabLst/>
              <a:defRPr/>
            </a:pPr>
            <a:endParaRPr kumimoji="0" lang="en-US" altLang="en-US" sz="2400" i="0" u="none" strike="noStrike" kern="1200" cap="none" spc="0" normalizeH="0" baseline="0" noProof="0" dirty="0">
              <a:ln>
                <a:noFill/>
              </a:ln>
              <a:solidFill>
                <a:srgbClr val="FFFFFF"/>
              </a:solidFill>
              <a:effectLst/>
              <a:uLnTx/>
              <a:uFillTx/>
              <a:latin typeface="Proxima Nova" panose="02000506030000020004"/>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4" name="Rectangle 134">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0965" name="Rectangle 136">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40966" name="Rectangle 138">
            <a:extLst>
              <a:ext uri="{FF2B5EF4-FFF2-40B4-BE49-F238E27FC236}">
                <a16:creationId xmlns:a16="http://schemas.microsoft.com/office/drawing/2014/main" id="{FE8A7A51-D656-47F0-BF06-7DEC0FA09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40962" name="Picture 3">
            <a:extLst>
              <a:ext uri="{FF2B5EF4-FFF2-40B4-BE49-F238E27FC236}">
                <a16:creationId xmlns:a16="http://schemas.microsoft.com/office/drawing/2014/main" id="{82EDFB1C-2C31-4E5D-AA6A-2A8AA2781484}"/>
              </a:ext>
            </a:extLst>
          </p:cNvPr>
          <p:cNvPicPr>
            <a:picLocks noChangeAspect="1" noChangeArrowheads="1"/>
          </p:cNvPicPr>
          <p:nvPr/>
        </p:nvPicPr>
        <p:blipFill rotWithShape="1">
          <a:blip r:embed="rId3">
            <a:duotone>
              <a:prstClr val="black"/>
              <a:schemeClr val="tx2">
                <a:tint val="45000"/>
                <a:satMod val="400000"/>
              </a:schemeClr>
            </a:duotone>
            <a:extLst>
              <a:ext uri="{28A0092B-C50C-407E-A947-70E740481C1C}">
                <a14:useLocalDpi xmlns:a14="http://schemas.microsoft.com/office/drawing/2010/main" val="0"/>
              </a:ext>
            </a:extLst>
          </a:blip>
          <a:srcRect t="9746" r="9092" b="29615"/>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7" name="Rectangle 140">
            <a:extLst>
              <a:ext uri="{FF2B5EF4-FFF2-40B4-BE49-F238E27FC236}">
                <a16:creationId xmlns:a16="http://schemas.microsoft.com/office/drawing/2014/main" id="{C0F7D017-358C-4536-980E-7C6B97AE6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 name="Title 2">
            <a:extLst>
              <a:ext uri="{FF2B5EF4-FFF2-40B4-BE49-F238E27FC236}">
                <a16:creationId xmlns:a16="http://schemas.microsoft.com/office/drawing/2014/main" id="{4227DDAD-ACC3-4CB6-A720-B11A226AED79}"/>
              </a:ext>
            </a:extLst>
          </p:cNvPr>
          <p:cNvSpPr>
            <a:spLocks noGrp="1"/>
          </p:cNvSpPr>
          <p:nvPr>
            <p:ph type="title"/>
          </p:nvPr>
        </p:nvSpPr>
        <p:spPr>
          <a:xfrm>
            <a:off x="643467" y="1298448"/>
            <a:ext cx="3685070" cy="3255264"/>
          </a:xfrm>
        </p:spPr>
        <p:txBody>
          <a:bodyPr vert="horz" lIns="91440" tIns="45720" rIns="91440" bIns="45720" rtlCol="0" anchor="b">
            <a:normAutofit fontScale="90000"/>
          </a:bodyPr>
          <a:lstStyle/>
          <a:p>
            <a:pPr>
              <a:defRPr/>
            </a:pPr>
            <a:r>
              <a:rPr lang="en-US" sz="5500" spc="-100" dirty="0">
                <a:latin typeface="Proxima Nova" panose="02000506030000020004"/>
              </a:rPr>
              <a:t>Chilled Water HVAC System Analysis</a:t>
            </a:r>
          </a:p>
        </p:txBody>
      </p:sp>
      <p:sp>
        <p:nvSpPr>
          <p:cNvPr id="40968" name="Rectangle 142">
            <a:extLst>
              <a:ext uri="{FF2B5EF4-FFF2-40B4-BE49-F238E27FC236}">
                <a16:creationId xmlns:a16="http://schemas.microsoft.com/office/drawing/2014/main" id="{03D524A5-0026-48B3-A857-8AE02CEC0D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4" name="Rectangle 73">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748546" name="Rectangle 2">
            <a:extLst>
              <a:ext uri="{FF2B5EF4-FFF2-40B4-BE49-F238E27FC236}">
                <a16:creationId xmlns:a16="http://schemas.microsoft.com/office/drawing/2014/main" id="{AC8CC077-69C8-43DB-94F2-854133061883}"/>
              </a:ext>
            </a:extLst>
          </p:cNvPr>
          <p:cNvSpPr>
            <a:spLocks noGrp="1" noChangeArrowheads="1"/>
          </p:cNvSpPr>
          <p:nvPr>
            <p:ph type="title"/>
          </p:nvPr>
        </p:nvSpPr>
        <p:spPr>
          <a:xfrm>
            <a:off x="1600754" y="1087374"/>
            <a:ext cx="8983489" cy="1000978"/>
          </a:xfrm>
        </p:spPr>
        <p:txBody>
          <a:bodyPr>
            <a:normAutofit/>
          </a:bodyPr>
          <a:lstStyle/>
          <a:p>
            <a:pPr>
              <a:defRPr/>
            </a:pPr>
            <a:r>
              <a:rPr lang="en-US" dirty="0">
                <a:latin typeface="Proxima Nova" panose="02000506030000020004"/>
              </a:rPr>
              <a:t>System Configuration</a:t>
            </a:r>
          </a:p>
        </p:txBody>
      </p:sp>
      <p:sp>
        <p:nvSpPr>
          <p:cNvPr id="76" name="Rectangle 75">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8" name="Rectangle 77">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0" name="Rectangle 79">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748547" name="Rectangle 3">
            <a:extLst>
              <a:ext uri="{FF2B5EF4-FFF2-40B4-BE49-F238E27FC236}">
                <a16:creationId xmlns:a16="http://schemas.microsoft.com/office/drawing/2014/main" id="{B2545A67-7ED4-403C-98E8-BE623E0CC3A9}"/>
              </a:ext>
            </a:extLst>
          </p:cNvPr>
          <p:cNvSpPr>
            <a:spLocks noGrp="1" noChangeArrowheads="1"/>
          </p:cNvSpPr>
          <p:nvPr>
            <p:ph idx="1"/>
          </p:nvPr>
        </p:nvSpPr>
        <p:spPr>
          <a:xfrm>
            <a:off x="1600753" y="2535446"/>
            <a:ext cx="8983489" cy="3554457"/>
          </a:xfrm>
        </p:spPr>
        <p:txBody>
          <a:bodyPr>
            <a:normAutofit lnSpcReduction="10000"/>
          </a:bodyPr>
          <a:lstStyle/>
          <a:p>
            <a:pPr>
              <a:defRPr/>
            </a:pPr>
            <a:r>
              <a:rPr lang="en-US" sz="2800" dirty="0">
                <a:solidFill>
                  <a:schemeClr val="tx1"/>
                </a:solidFill>
                <a:latin typeface="Proxima Nova" panose="02000506030000020004"/>
              </a:rPr>
              <a:t>Pumps - 2 Primary &amp; 2 Secondary</a:t>
            </a:r>
          </a:p>
          <a:p>
            <a:pPr>
              <a:defRPr/>
            </a:pPr>
            <a:r>
              <a:rPr lang="en-US" sz="2800" dirty="0">
                <a:solidFill>
                  <a:schemeClr val="tx1"/>
                </a:solidFill>
                <a:latin typeface="Proxima Nova" panose="02000506030000020004"/>
              </a:rPr>
              <a:t>Chillers - Inline w/ Primary Pumps</a:t>
            </a:r>
          </a:p>
          <a:p>
            <a:pPr>
              <a:defRPr/>
            </a:pPr>
            <a:r>
              <a:rPr lang="en-US" sz="2800" dirty="0">
                <a:solidFill>
                  <a:schemeClr val="tx1"/>
                </a:solidFill>
                <a:latin typeface="Proxima Nova" panose="02000506030000020004"/>
              </a:rPr>
              <a:t>Designed flow rate – 460 </a:t>
            </a:r>
            <a:r>
              <a:rPr lang="en-US" sz="2800" dirty="0" err="1">
                <a:solidFill>
                  <a:schemeClr val="tx1"/>
                </a:solidFill>
                <a:latin typeface="Proxima Nova" panose="02000506030000020004"/>
              </a:rPr>
              <a:t>gpm</a:t>
            </a:r>
            <a:r>
              <a:rPr lang="en-US" sz="2800" dirty="0">
                <a:solidFill>
                  <a:schemeClr val="tx1"/>
                </a:solidFill>
                <a:latin typeface="Proxima Nova" panose="02000506030000020004"/>
              </a:rPr>
              <a:t> (230 </a:t>
            </a:r>
            <a:r>
              <a:rPr lang="en-US" sz="2800" dirty="0" err="1">
                <a:solidFill>
                  <a:schemeClr val="tx1"/>
                </a:solidFill>
                <a:latin typeface="Proxima Nova" panose="02000506030000020004"/>
              </a:rPr>
              <a:t>gpm</a:t>
            </a:r>
            <a:r>
              <a:rPr lang="en-US" sz="2800" dirty="0">
                <a:solidFill>
                  <a:schemeClr val="tx1"/>
                </a:solidFill>
                <a:latin typeface="Proxima Nova" panose="02000506030000020004"/>
              </a:rPr>
              <a:t> per pump)</a:t>
            </a:r>
          </a:p>
          <a:p>
            <a:pPr>
              <a:defRPr/>
            </a:pPr>
            <a:r>
              <a:rPr lang="en-US" sz="2800" dirty="0">
                <a:solidFill>
                  <a:schemeClr val="tx1"/>
                </a:solidFill>
                <a:latin typeface="Proxima Nova" panose="02000506030000020004"/>
              </a:rPr>
              <a:t>System analyzed under three different balancing options:</a:t>
            </a:r>
          </a:p>
          <a:p>
            <a:pPr lvl="1">
              <a:spcAft>
                <a:spcPts val="0"/>
              </a:spcAft>
              <a:defRPr/>
            </a:pPr>
            <a:r>
              <a:rPr lang="en-US" sz="2400" dirty="0">
                <a:solidFill>
                  <a:schemeClr val="tx1"/>
                </a:solidFill>
                <a:latin typeface="Proxima Nova" panose="02000506030000020004"/>
              </a:rPr>
              <a:t>Fully Open – no balancing</a:t>
            </a:r>
          </a:p>
          <a:p>
            <a:pPr lvl="1">
              <a:spcAft>
                <a:spcPts val="0"/>
              </a:spcAft>
              <a:defRPr/>
            </a:pPr>
            <a:r>
              <a:rPr lang="en-US" sz="2400" dirty="0">
                <a:solidFill>
                  <a:schemeClr val="tx1"/>
                </a:solidFill>
                <a:latin typeface="Proxima Nova" panose="02000506030000020004"/>
              </a:rPr>
              <a:t>Manual balancing</a:t>
            </a:r>
          </a:p>
          <a:p>
            <a:pPr lvl="1">
              <a:spcAft>
                <a:spcPts val="0"/>
              </a:spcAft>
              <a:defRPr/>
            </a:pPr>
            <a:r>
              <a:rPr lang="en-US" sz="2400" dirty="0">
                <a:solidFill>
                  <a:schemeClr val="tx1"/>
                </a:solidFill>
                <a:latin typeface="Proxima Nova" panose="02000506030000020004"/>
              </a:rPr>
              <a:t>Automatic balancing</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3666" name="Rectangle 2">
            <a:extLst>
              <a:ext uri="{FF2B5EF4-FFF2-40B4-BE49-F238E27FC236}">
                <a16:creationId xmlns:a16="http://schemas.microsoft.com/office/drawing/2014/main" id="{218B512C-EA2B-464B-9987-FC88FFD915ED}"/>
              </a:ext>
            </a:extLst>
          </p:cNvPr>
          <p:cNvSpPr>
            <a:spLocks noGrp="1" noChangeArrowheads="1"/>
          </p:cNvSpPr>
          <p:nvPr>
            <p:ph type="title"/>
          </p:nvPr>
        </p:nvSpPr>
        <p:spPr>
          <a:xfrm>
            <a:off x="2971800" y="151692"/>
            <a:ext cx="6248400" cy="738188"/>
          </a:xfrm>
        </p:spPr>
        <p:txBody>
          <a:bodyPr>
            <a:normAutofit/>
          </a:bodyPr>
          <a:lstStyle/>
          <a:p>
            <a:pPr algn="ctr">
              <a:defRPr/>
            </a:pPr>
            <a:r>
              <a:rPr lang="en-US" dirty="0">
                <a:solidFill>
                  <a:schemeClr val="tx1"/>
                </a:solidFill>
                <a:latin typeface="Proxima Nova" panose="02000506030000020004"/>
              </a:rPr>
              <a:t>Annual System Load Profile</a:t>
            </a:r>
          </a:p>
        </p:txBody>
      </p:sp>
      <p:graphicFrame>
        <p:nvGraphicFramePr>
          <p:cNvPr id="47107" name="Object 4">
            <a:extLst>
              <a:ext uri="{FF2B5EF4-FFF2-40B4-BE49-F238E27FC236}">
                <a16:creationId xmlns:a16="http://schemas.microsoft.com/office/drawing/2014/main" id="{DB586F21-2AF5-466D-8D74-301A33EEFA60}"/>
              </a:ext>
            </a:extLst>
          </p:cNvPr>
          <p:cNvGraphicFramePr>
            <a:graphicFrameLocks noGrp="1" noChangeAspect="1"/>
          </p:cNvGraphicFramePr>
          <p:nvPr>
            <p:ph idx="1"/>
          </p:nvPr>
        </p:nvGraphicFramePr>
        <p:xfrm>
          <a:off x="834987" y="628650"/>
          <a:ext cx="8614957" cy="6304937"/>
        </p:xfrm>
        <a:graphic>
          <a:graphicData uri="http://schemas.openxmlformats.org/presentationml/2006/ole">
            <mc:AlternateContent xmlns:mc="http://schemas.openxmlformats.org/markup-compatibility/2006">
              <mc:Choice xmlns:v="urn:schemas-microsoft-com:vml" Requires="v">
                <p:oleObj name="Chart" r:id="rId3" imgW="6829408" imgH="4924352" progId="Excel.Chart.8">
                  <p:embed/>
                </p:oleObj>
              </mc:Choice>
              <mc:Fallback>
                <p:oleObj name="Chart" r:id="rId3" imgW="6829408" imgH="4924352" progId="Excel.Chart.8">
                  <p:embed/>
                  <p:pic>
                    <p:nvPicPr>
                      <p:cNvPr id="47107" name="Object 4">
                        <a:extLst>
                          <a:ext uri="{FF2B5EF4-FFF2-40B4-BE49-F238E27FC236}">
                            <a16:creationId xmlns:a16="http://schemas.microsoft.com/office/drawing/2014/main" id="{DB586F21-2AF5-466D-8D74-301A33EEFA60}"/>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4987" y="628650"/>
                        <a:ext cx="8614957" cy="6304937"/>
                      </a:xfrm>
                      <a:prstGeom prst="rect">
                        <a:avLst/>
                      </a:prstGeom>
                      <a:noFill/>
                      <a:ln>
                        <a:noFill/>
                      </a:ln>
                    </p:spPr>
                  </p:pic>
                </p:oleObj>
              </mc:Fallback>
            </mc:AlternateContent>
          </a:graphicData>
        </a:graphic>
      </p:graphicFrame>
      <p:sp>
        <p:nvSpPr>
          <p:cNvPr id="54276" name="Text Box 3">
            <a:extLst>
              <a:ext uri="{FF2B5EF4-FFF2-40B4-BE49-F238E27FC236}">
                <a16:creationId xmlns:a16="http://schemas.microsoft.com/office/drawing/2014/main" id="{14892ABE-1C3A-4304-A6EF-140AC2F5B012}"/>
              </a:ext>
            </a:extLst>
          </p:cNvPr>
          <p:cNvSpPr txBox="1">
            <a:spLocks noChangeArrowheads="1"/>
          </p:cNvSpPr>
          <p:nvPr/>
        </p:nvSpPr>
        <p:spPr bwMode="auto">
          <a:xfrm>
            <a:off x="9031288" y="1750949"/>
            <a:ext cx="2171700" cy="2492990"/>
          </a:xfrm>
          <a:prstGeom prst="rect">
            <a:avLst/>
          </a:prstGeom>
          <a:noFill/>
          <a:ln w="25400">
            <a:noFill/>
            <a:miter lim="800000"/>
            <a:headEnd/>
            <a:tailEnd/>
          </a:ln>
          <a:effectLst/>
        </p:spPr>
        <p:txBody>
          <a:bodyPr>
            <a:spAutoFit/>
          </a:bodyPr>
          <a:lstStyle>
            <a:lvl1pPr defTabSz="514350">
              <a:defRPr>
                <a:solidFill>
                  <a:schemeClr val="tx1"/>
                </a:solidFill>
                <a:latin typeface="Arial" panose="020B0604020202020204" pitchFamily="34" charset="0"/>
              </a:defRPr>
            </a:lvl1pPr>
            <a:lvl2pPr marL="742950" indent="-285750" defTabSz="514350">
              <a:defRPr>
                <a:solidFill>
                  <a:schemeClr val="tx1"/>
                </a:solidFill>
                <a:latin typeface="Arial" panose="020B0604020202020204" pitchFamily="34" charset="0"/>
              </a:defRPr>
            </a:lvl2pPr>
            <a:lvl3pPr marL="1143000" indent="-228600" defTabSz="514350">
              <a:defRPr>
                <a:solidFill>
                  <a:schemeClr val="tx1"/>
                </a:solidFill>
                <a:latin typeface="Arial" panose="020B0604020202020204" pitchFamily="34" charset="0"/>
              </a:defRPr>
            </a:lvl3pPr>
            <a:lvl4pPr marL="1600200" indent="-228600" defTabSz="514350">
              <a:defRPr>
                <a:solidFill>
                  <a:schemeClr val="tx1"/>
                </a:solidFill>
                <a:latin typeface="Arial" panose="020B0604020202020204" pitchFamily="34" charset="0"/>
              </a:defRPr>
            </a:lvl4pPr>
            <a:lvl5pPr marL="2057400" indent="-228600" defTabSz="514350">
              <a:defRPr>
                <a:solidFill>
                  <a:schemeClr val="tx1"/>
                </a:solidFill>
                <a:latin typeface="Arial" panose="020B0604020202020204" pitchFamily="34" charset="0"/>
              </a:defRPr>
            </a:lvl5pPr>
            <a:lvl6pPr marL="2514600" indent="-228600" defTabSz="514350" eaLnBrk="0" fontAlgn="base" hangingPunct="0">
              <a:spcBef>
                <a:spcPct val="0"/>
              </a:spcBef>
              <a:spcAft>
                <a:spcPct val="0"/>
              </a:spcAft>
              <a:defRPr>
                <a:solidFill>
                  <a:schemeClr val="tx1"/>
                </a:solidFill>
                <a:latin typeface="Arial" panose="020B0604020202020204" pitchFamily="34" charset="0"/>
              </a:defRPr>
            </a:lvl6pPr>
            <a:lvl7pPr marL="2971800" indent="-228600" defTabSz="514350" eaLnBrk="0" fontAlgn="base" hangingPunct="0">
              <a:spcBef>
                <a:spcPct val="0"/>
              </a:spcBef>
              <a:spcAft>
                <a:spcPct val="0"/>
              </a:spcAft>
              <a:defRPr>
                <a:solidFill>
                  <a:schemeClr val="tx1"/>
                </a:solidFill>
                <a:latin typeface="Arial" panose="020B0604020202020204" pitchFamily="34" charset="0"/>
              </a:defRPr>
            </a:lvl7pPr>
            <a:lvl8pPr marL="3429000" indent="-228600" defTabSz="514350" eaLnBrk="0" fontAlgn="base" hangingPunct="0">
              <a:spcBef>
                <a:spcPct val="0"/>
              </a:spcBef>
              <a:spcAft>
                <a:spcPct val="0"/>
              </a:spcAft>
              <a:defRPr>
                <a:solidFill>
                  <a:schemeClr val="tx1"/>
                </a:solidFill>
                <a:latin typeface="Arial" panose="020B0604020202020204" pitchFamily="34" charset="0"/>
              </a:defRPr>
            </a:lvl8pPr>
            <a:lvl9pPr marL="3886200" indent="-228600" defTabSz="51435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514350" rtl="0" eaLnBrk="1" fontAlgn="auto" latinLnBrk="0" hangingPunct="1">
              <a:lnSpc>
                <a:spcPct val="100000"/>
              </a:lnSpc>
              <a:spcBef>
                <a:spcPct val="50000"/>
              </a:spcBef>
              <a:spcAft>
                <a:spcPts val="0"/>
              </a:spcAft>
              <a:buClrTx/>
              <a:buSzTx/>
              <a:buFontTx/>
              <a:buNone/>
              <a:tabLst/>
              <a:defRPr/>
            </a:pPr>
            <a:r>
              <a:rPr kumimoji="0" lang="en-US" altLang="en-US" sz="240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Normal Operating Conditions: </a:t>
            </a:r>
          </a:p>
          <a:p>
            <a:pPr marL="0" marR="0" lvl="0" indent="0" algn="ctr" defTabSz="514350" rtl="0" eaLnBrk="1" fontAlgn="auto" latinLnBrk="0" hangingPunct="1">
              <a:lnSpc>
                <a:spcPct val="100000"/>
              </a:lnSpc>
              <a:spcBef>
                <a:spcPct val="50000"/>
              </a:spcBef>
              <a:spcAft>
                <a:spcPts val="0"/>
              </a:spcAft>
              <a:buClrTx/>
              <a:buSzTx/>
              <a:buFontTx/>
              <a:buNone/>
              <a:tabLst/>
              <a:defRPr/>
            </a:pPr>
            <a:r>
              <a:rPr kumimoji="0" lang="en-US" altLang="en-US" sz="240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30- 60% of system design load</a:t>
            </a:r>
          </a:p>
        </p:txBody>
      </p:sp>
      <p:sp>
        <p:nvSpPr>
          <p:cNvPr id="753669" name="Oval 5">
            <a:extLst>
              <a:ext uri="{FF2B5EF4-FFF2-40B4-BE49-F238E27FC236}">
                <a16:creationId xmlns:a16="http://schemas.microsoft.com/office/drawing/2014/main" id="{BEC88C24-7DFD-44AF-9275-F72FF4913F45}"/>
              </a:ext>
            </a:extLst>
          </p:cNvPr>
          <p:cNvSpPr>
            <a:spLocks noChangeArrowheads="1"/>
          </p:cNvSpPr>
          <p:nvPr/>
        </p:nvSpPr>
        <p:spPr bwMode="auto">
          <a:xfrm>
            <a:off x="3178968" y="1687206"/>
            <a:ext cx="3236119" cy="2620476"/>
          </a:xfrm>
          <a:prstGeom prst="ellipse">
            <a:avLst/>
          </a:prstGeom>
          <a:noFill/>
          <a:ln w="19050">
            <a:solidFill>
              <a:srgbClr val="FF0000"/>
            </a:solidFill>
            <a:round/>
            <a:headEnd/>
            <a:tailEnd/>
          </a:ln>
          <a:effectLst/>
        </p:spPr>
        <p:txBody>
          <a:bodyPr wrap="none" anchor="ctr"/>
          <a:lstStyle/>
          <a:p>
            <a:pPr marL="0" marR="0" lvl="0" indent="0" algn="l"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orbel" panose="020B0503020204020204"/>
              <a:ea typeface="+mn-ea"/>
              <a:cs typeface="Arial" panose="020B0604020202020204" pitchFamily="34" charset="0"/>
            </a:endParaRPr>
          </a:p>
        </p:txBody>
      </p:sp>
      <p:sp>
        <p:nvSpPr>
          <p:cNvPr id="753670" name="AutoShape 6">
            <a:extLst>
              <a:ext uri="{FF2B5EF4-FFF2-40B4-BE49-F238E27FC236}">
                <a16:creationId xmlns:a16="http://schemas.microsoft.com/office/drawing/2014/main" id="{A42BAB11-C7A1-4FD6-87BF-B7970F8A3C47}"/>
              </a:ext>
            </a:extLst>
          </p:cNvPr>
          <p:cNvSpPr>
            <a:spLocks noChangeArrowheads="1"/>
          </p:cNvSpPr>
          <p:nvPr/>
        </p:nvSpPr>
        <p:spPr bwMode="auto">
          <a:xfrm>
            <a:off x="4419676" y="731040"/>
            <a:ext cx="6067350" cy="898398"/>
          </a:xfrm>
          <a:prstGeom prst="curvedDownArrow">
            <a:avLst>
              <a:gd name="adj1" fmla="val 80000"/>
              <a:gd name="adj2" fmla="val 160000"/>
              <a:gd name="adj3" fmla="val 33333"/>
            </a:avLst>
          </a:prstGeom>
          <a:solidFill>
            <a:srgbClr val="FFCC99"/>
          </a:solidFill>
          <a:ln w="9525">
            <a:solidFill>
              <a:srgbClr val="FF0000"/>
            </a:solidFill>
            <a:miter lim="800000"/>
            <a:headEnd/>
            <a:tailEnd/>
          </a:ln>
          <a:effectLst/>
        </p:spPr>
        <p:txBody>
          <a:bodyPr wrap="none" anchor="ctr"/>
          <a:lstStyle/>
          <a:p>
            <a:pPr marL="0" marR="0" lvl="0" indent="0" algn="l"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orbel" panose="020B0503020204020204"/>
              <a:ea typeface="+mn-ea"/>
              <a:cs typeface="Arial" panose="020B0604020202020204" pitchFamily="34" charset="0"/>
            </a:endParaRPr>
          </a:p>
        </p:txBody>
      </p:sp>
      <p:sp>
        <p:nvSpPr>
          <p:cNvPr id="54279" name="Text Box 590">
            <a:extLst>
              <a:ext uri="{FF2B5EF4-FFF2-40B4-BE49-F238E27FC236}">
                <a16:creationId xmlns:a16="http://schemas.microsoft.com/office/drawing/2014/main" id="{8D17B0B9-F9C0-4482-9759-B362AE2A636E}"/>
              </a:ext>
            </a:extLst>
          </p:cNvPr>
          <p:cNvSpPr txBox="1">
            <a:spLocks noChangeArrowheads="1"/>
          </p:cNvSpPr>
          <p:nvPr/>
        </p:nvSpPr>
        <p:spPr bwMode="auto">
          <a:xfrm>
            <a:off x="9050338" y="4549676"/>
            <a:ext cx="2152650" cy="2308324"/>
          </a:xfrm>
          <a:prstGeom prst="rect">
            <a:avLst/>
          </a:prstGeom>
          <a:no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altLang="en-US" sz="240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System runs less than 2% of the time at full load design conditions</a:t>
            </a:r>
          </a:p>
        </p:txBody>
      </p:sp>
      <p:sp>
        <p:nvSpPr>
          <p:cNvPr id="47112" name="Oval 594">
            <a:extLst>
              <a:ext uri="{FF2B5EF4-FFF2-40B4-BE49-F238E27FC236}">
                <a16:creationId xmlns:a16="http://schemas.microsoft.com/office/drawing/2014/main" id="{C712E246-7266-4091-A2F8-633C93F766F3}"/>
              </a:ext>
            </a:extLst>
          </p:cNvPr>
          <p:cNvSpPr>
            <a:spLocks noChangeArrowheads="1"/>
          </p:cNvSpPr>
          <p:nvPr/>
        </p:nvSpPr>
        <p:spPr bwMode="auto">
          <a:xfrm>
            <a:off x="8183326" y="5818410"/>
            <a:ext cx="847962" cy="617099"/>
          </a:xfrm>
          <a:prstGeom prst="ellipse">
            <a:avLst/>
          </a:prstGeom>
          <a:noFill/>
          <a:ln w="50800">
            <a:solidFill>
              <a:srgbClr val="FFC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36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36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2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2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753669" grpId="0" animBg="1"/>
      <p:bldP spid="753670" grpId="0" animBg="1"/>
      <p:bldP spid="54279" grpId="0"/>
      <p:bldP spid="4711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A02A7B4-EE54-4844-9174-BF92ED42ECAE}"/>
              </a:ext>
            </a:extLst>
          </p:cNvPr>
          <p:cNvSpPr txBox="1">
            <a:spLocks/>
          </p:cNvSpPr>
          <p:nvPr/>
        </p:nvSpPr>
        <p:spPr>
          <a:xfrm>
            <a:off x="3179764" y="304801"/>
            <a:ext cx="5915025" cy="815975"/>
          </a:xfrm>
          <a:prstGeom prst="rect">
            <a:avLst/>
          </a:prstGeom>
        </p:spPr>
        <p:txBody>
          <a:bodyPr lIns="51435" tIns="25718" rIns="51435" bIns="25718"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Proxima Nova"/>
                <a:cs typeface="Arial" panose="020B0604020202020204" pitchFamily="34" charset="0"/>
              </a:rPr>
              <a:t>Pump Curves Comparison: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Proxima Nova"/>
                <a:cs typeface="Arial" panose="020B0604020202020204" pitchFamily="34" charset="0"/>
              </a:rPr>
              <a:t>Design Conditions – 100% Load</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Proxima Nova"/>
            </a:endParaRPr>
          </a:p>
        </p:txBody>
      </p:sp>
      <p:pic>
        <p:nvPicPr>
          <p:cNvPr id="45059" name="Picture 5" descr="Fig 6_fully open">
            <a:extLst>
              <a:ext uri="{FF2B5EF4-FFF2-40B4-BE49-F238E27FC236}">
                <a16:creationId xmlns:a16="http://schemas.microsoft.com/office/drawing/2014/main" id="{80DC1A66-4BD9-4FEC-9763-E535C34EA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844" y="900872"/>
            <a:ext cx="4164806" cy="2635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7" descr="Fig 9_manual">
            <a:extLst>
              <a:ext uri="{FF2B5EF4-FFF2-40B4-BE49-F238E27FC236}">
                <a16:creationId xmlns:a16="http://schemas.microsoft.com/office/drawing/2014/main" id="{E53E4B31-5EF3-4506-9020-ED9DF29CBC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8408" y="829575"/>
            <a:ext cx="4605338" cy="2789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8" descr="Fig 5_auto">
            <a:extLst>
              <a:ext uri="{FF2B5EF4-FFF2-40B4-BE49-F238E27FC236}">
                <a16:creationId xmlns:a16="http://schemas.microsoft.com/office/drawing/2014/main" id="{8162DD7F-C0D8-40BD-87D1-EA381419BE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94535" y="3577260"/>
            <a:ext cx="4402930" cy="2821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26">
            <a:extLst>
              <a:ext uri="{FF2B5EF4-FFF2-40B4-BE49-F238E27FC236}">
                <a16:creationId xmlns:a16="http://schemas.microsoft.com/office/drawing/2014/main" id="{EDCB236B-7B11-49D7-9168-1099C95C3708}"/>
              </a:ext>
            </a:extLst>
          </p:cNvPr>
          <p:cNvSpPr txBox="1">
            <a:spLocks noChangeArrowheads="1"/>
          </p:cNvSpPr>
          <p:nvPr/>
        </p:nvSpPr>
        <p:spPr bwMode="auto">
          <a:xfrm>
            <a:off x="4191305" y="2546635"/>
            <a:ext cx="1773145" cy="584775"/>
          </a:xfrm>
          <a:prstGeom prst="rect">
            <a:avLst/>
          </a:prstGeom>
          <a:noFill/>
          <a:ln>
            <a:noFill/>
          </a:ln>
          <a:effec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Proxima Nova"/>
              </a:rPr>
              <a:t>Pump operating @ 234gpm, 103ft</a:t>
            </a:r>
          </a:p>
        </p:txBody>
      </p:sp>
      <p:sp>
        <p:nvSpPr>
          <p:cNvPr id="27" name="Text Box 27">
            <a:extLst>
              <a:ext uri="{FF2B5EF4-FFF2-40B4-BE49-F238E27FC236}">
                <a16:creationId xmlns:a16="http://schemas.microsoft.com/office/drawing/2014/main" id="{5C970532-10D4-4108-ABBC-8A59D4ECFF94}"/>
              </a:ext>
            </a:extLst>
          </p:cNvPr>
          <p:cNvSpPr txBox="1">
            <a:spLocks noChangeArrowheads="1"/>
          </p:cNvSpPr>
          <p:nvPr/>
        </p:nvSpPr>
        <p:spPr bwMode="auto">
          <a:xfrm>
            <a:off x="9593541" y="2695965"/>
            <a:ext cx="1843603" cy="584775"/>
          </a:xfrm>
          <a:prstGeom prst="rect">
            <a:avLst/>
          </a:prstGeom>
          <a:noFill/>
          <a:ln>
            <a:noFill/>
          </a:ln>
          <a:effec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Proxima Nova"/>
              </a:rPr>
              <a:t>Pump operating  @ 230gpm, 104ft</a:t>
            </a:r>
          </a:p>
        </p:txBody>
      </p:sp>
      <p:sp>
        <p:nvSpPr>
          <p:cNvPr id="28" name="Text Box 28">
            <a:extLst>
              <a:ext uri="{FF2B5EF4-FFF2-40B4-BE49-F238E27FC236}">
                <a16:creationId xmlns:a16="http://schemas.microsoft.com/office/drawing/2014/main" id="{B0CF7000-BE84-48C9-B829-398901E96960}"/>
              </a:ext>
            </a:extLst>
          </p:cNvPr>
          <p:cNvSpPr txBox="1">
            <a:spLocks noChangeArrowheads="1"/>
          </p:cNvSpPr>
          <p:nvPr/>
        </p:nvSpPr>
        <p:spPr bwMode="auto">
          <a:xfrm>
            <a:off x="7099605" y="5419784"/>
            <a:ext cx="1787220" cy="584775"/>
          </a:xfrm>
          <a:prstGeom prst="rect">
            <a:avLst/>
          </a:prstGeom>
          <a:noFill/>
          <a:ln>
            <a:noFill/>
          </a:ln>
          <a:effec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Proxima Nova"/>
              </a:rPr>
              <a:t>Pump operating @ 224gpm, 105ft</a:t>
            </a:r>
          </a:p>
        </p:txBody>
      </p:sp>
      <p:sp>
        <p:nvSpPr>
          <p:cNvPr id="13" name="Text Box 12">
            <a:extLst>
              <a:ext uri="{FF2B5EF4-FFF2-40B4-BE49-F238E27FC236}">
                <a16:creationId xmlns:a16="http://schemas.microsoft.com/office/drawing/2014/main" id="{E9292ADF-8221-4CFA-9639-64D88DEA8A07}"/>
              </a:ext>
            </a:extLst>
          </p:cNvPr>
          <p:cNvSpPr txBox="1">
            <a:spLocks noChangeArrowheads="1"/>
          </p:cNvSpPr>
          <p:nvPr/>
        </p:nvSpPr>
        <p:spPr bwMode="auto">
          <a:xfrm>
            <a:off x="1086810" y="3618909"/>
            <a:ext cx="170973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a:cs typeface="Arial" panose="020B0604020202020204" pitchFamily="34" charset="0"/>
              </a:rPr>
              <a:t>No Balancing</a:t>
            </a:r>
          </a:p>
        </p:txBody>
      </p:sp>
      <p:sp>
        <p:nvSpPr>
          <p:cNvPr id="14" name="Rectangle 13">
            <a:extLst>
              <a:ext uri="{FF2B5EF4-FFF2-40B4-BE49-F238E27FC236}">
                <a16:creationId xmlns:a16="http://schemas.microsoft.com/office/drawing/2014/main" id="{783B4E91-3907-4B39-A446-5B242FF4EBD4}"/>
              </a:ext>
            </a:extLst>
          </p:cNvPr>
          <p:cNvSpPr>
            <a:spLocks noChangeArrowheads="1"/>
          </p:cNvSpPr>
          <p:nvPr/>
        </p:nvSpPr>
        <p:spPr bwMode="auto">
          <a:xfrm>
            <a:off x="8757446" y="3773795"/>
            <a:ext cx="22333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a:cs typeface="Arial" panose="020B0604020202020204" pitchFamily="34" charset="0"/>
              </a:rPr>
              <a:t>Manual Balancing</a:t>
            </a:r>
          </a:p>
        </p:txBody>
      </p:sp>
      <p:sp>
        <p:nvSpPr>
          <p:cNvPr id="16" name="Rectangle 14">
            <a:extLst>
              <a:ext uri="{FF2B5EF4-FFF2-40B4-BE49-F238E27FC236}">
                <a16:creationId xmlns:a16="http://schemas.microsoft.com/office/drawing/2014/main" id="{A225EE4C-5A7E-4791-A673-70832AA2FE13}"/>
              </a:ext>
            </a:extLst>
          </p:cNvPr>
          <p:cNvSpPr>
            <a:spLocks noChangeArrowheads="1"/>
          </p:cNvSpPr>
          <p:nvPr/>
        </p:nvSpPr>
        <p:spPr bwMode="auto">
          <a:xfrm>
            <a:off x="4976020" y="6442012"/>
            <a:ext cx="264477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a:cs typeface="Arial" panose="020B0604020202020204" pitchFamily="34" charset="0"/>
              </a:rPr>
              <a:t>Automatic Balancing</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9" name="Picture 5" descr="Fig 9b_manual">
            <a:extLst>
              <a:ext uri="{FF2B5EF4-FFF2-40B4-BE49-F238E27FC236}">
                <a16:creationId xmlns:a16="http://schemas.microsoft.com/office/drawing/2014/main" id="{4FAE1EA1-8BD5-42A4-9661-34DA86D7C2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825" y="911196"/>
            <a:ext cx="4493437" cy="276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6" descr="Fig 6b_fully open">
            <a:extLst>
              <a:ext uri="{FF2B5EF4-FFF2-40B4-BE49-F238E27FC236}">
                <a16:creationId xmlns:a16="http://schemas.microsoft.com/office/drawing/2014/main" id="{38E0D712-A957-4B3B-887D-090FC8C7F5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03" t="-545" r="-703" b="545"/>
          <a:stretch>
            <a:fillRect/>
          </a:stretch>
        </p:blipFill>
        <p:spPr bwMode="auto">
          <a:xfrm>
            <a:off x="1119165" y="880619"/>
            <a:ext cx="4324741" cy="279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6">
            <a:extLst>
              <a:ext uri="{FF2B5EF4-FFF2-40B4-BE49-F238E27FC236}">
                <a16:creationId xmlns:a16="http://schemas.microsoft.com/office/drawing/2014/main" id="{7FEA8434-D94F-4AA6-9EA0-3CD9148A90E0}"/>
              </a:ext>
            </a:extLst>
          </p:cNvPr>
          <p:cNvSpPr txBox="1">
            <a:spLocks noChangeArrowheads="1"/>
          </p:cNvSpPr>
          <p:nvPr/>
        </p:nvSpPr>
        <p:spPr bwMode="auto">
          <a:xfrm>
            <a:off x="3835948" y="2966193"/>
            <a:ext cx="1709738" cy="584775"/>
          </a:xfrm>
          <a:prstGeom prst="rect">
            <a:avLst/>
          </a:prstGeom>
          <a:noFill/>
          <a:ln>
            <a:noFill/>
          </a:ln>
          <a:effec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Proxima Nova" panose="02000506030000020004"/>
              </a:rPr>
              <a:t>Pump operating @ 225gpm</a:t>
            </a:r>
          </a:p>
        </p:txBody>
      </p:sp>
      <p:pic>
        <p:nvPicPr>
          <p:cNvPr id="49160" name="Picture 7" descr="Fig 5b_auto">
            <a:extLst>
              <a:ext uri="{FF2B5EF4-FFF2-40B4-BE49-F238E27FC236}">
                <a16:creationId xmlns:a16="http://schemas.microsoft.com/office/drawing/2014/main" id="{CC3B81A4-1D38-49DD-AFCA-596B73C457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64"/>
          <a:stretch>
            <a:fillRect/>
          </a:stretch>
        </p:blipFill>
        <p:spPr bwMode="auto">
          <a:xfrm>
            <a:off x="3972027" y="3737225"/>
            <a:ext cx="4330493" cy="276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18">
            <a:extLst>
              <a:ext uri="{FF2B5EF4-FFF2-40B4-BE49-F238E27FC236}">
                <a16:creationId xmlns:a16="http://schemas.microsoft.com/office/drawing/2014/main" id="{181807A8-843E-4839-A0F4-21B0E186A3B2}"/>
              </a:ext>
            </a:extLst>
          </p:cNvPr>
          <p:cNvSpPr txBox="1">
            <a:spLocks noChangeArrowheads="1"/>
          </p:cNvSpPr>
          <p:nvPr/>
        </p:nvSpPr>
        <p:spPr bwMode="auto">
          <a:xfrm>
            <a:off x="6652361" y="5718999"/>
            <a:ext cx="1709738" cy="584775"/>
          </a:xfrm>
          <a:prstGeom prst="rect">
            <a:avLst/>
          </a:prstGeom>
          <a:noFill/>
          <a:ln>
            <a:noFill/>
          </a:ln>
          <a:effec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Proxima Nova" panose="02000506030000020004"/>
              </a:rPr>
              <a:t>Pump operating @ 197gpm</a:t>
            </a:r>
          </a:p>
        </p:txBody>
      </p:sp>
      <p:sp>
        <p:nvSpPr>
          <p:cNvPr id="15" name="Title 1">
            <a:extLst>
              <a:ext uri="{FF2B5EF4-FFF2-40B4-BE49-F238E27FC236}">
                <a16:creationId xmlns:a16="http://schemas.microsoft.com/office/drawing/2014/main" id="{D8F2BEC5-0A94-4693-BCF4-5F18BCDED951}"/>
              </a:ext>
            </a:extLst>
          </p:cNvPr>
          <p:cNvSpPr txBox="1">
            <a:spLocks/>
          </p:cNvSpPr>
          <p:nvPr/>
        </p:nvSpPr>
        <p:spPr>
          <a:xfrm>
            <a:off x="2940445" y="46951"/>
            <a:ext cx="6393656" cy="815975"/>
          </a:xfrm>
          <a:prstGeom prst="rect">
            <a:avLst/>
          </a:prstGeom>
        </p:spPr>
        <p:txBody>
          <a:bodyPr lIns="51435" tIns="25718" rIns="51435" bIns="25718" anchor="ctr">
            <a:normAutofit fontScale="85000" lnSpcReduction="10000"/>
          </a:bodyPr>
          <a:lstStyle>
            <a:defPPr>
              <a:defRPr lang="en-US"/>
            </a:defPPr>
            <a:lvl1pPr algn="ctr" defTabSz="914400">
              <a:lnSpc>
                <a:spcPct val="90000"/>
              </a:lnSpc>
              <a:spcBef>
                <a:spcPct val="0"/>
              </a:spcBef>
              <a:buNone/>
              <a:defRPr sz="3200" b="1">
                <a:solidFill>
                  <a:prstClr val="white"/>
                </a:solidFill>
                <a:latin typeface="+mj-lt"/>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Proxima Nova" panose="02000506030000020004"/>
              </a:rPr>
              <a:t>Fixed Speed Pump Curves Comparison: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Proxima Nova" panose="02000506030000020004"/>
              </a:rPr>
              <a:t>Design Conditions – 90% Load</a:t>
            </a:r>
          </a:p>
        </p:txBody>
      </p:sp>
      <p:sp>
        <p:nvSpPr>
          <p:cNvPr id="49155" name="Text Box 12">
            <a:extLst>
              <a:ext uri="{FF2B5EF4-FFF2-40B4-BE49-F238E27FC236}">
                <a16:creationId xmlns:a16="http://schemas.microsoft.com/office/drawing/2014/main" id="{D737DE9C-D8B3-44E8-9EE5-B01975D59677}"/>
              </a:ext>
            </a:extLst>
          </p:cNvPr>
          <p:cNvSpPr txBox="1">
            <a:spLocks noChangeArrowheads="1"/>
          </p:cNvSpPr>
          <p:nvPr/>
        </p:nvSpPr>
        <p:spPr bwMode="auto">
          <a:xfrm>
            <a:off x="1075475" y="3652594"/>
            <a:ext cx="170973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No Balancing</a:t>
            </a:r>
          </a:p>
        </p:txBody>
      </p:sp>
      <p:sp>
        <p:nvSpPr>
          <p:cNvPr id="49156" name="Rectangle 13">
            <a:extLst>
              <a:ext uri="{FF2B5EF4-FFF2-40B4-BE49-F238E27FC236}">
                <a16:creationId xmlns:a16="http://schemas.microsoft.com/office/drawing/2014/main" id="{76097FAA-A7F7-4932-95DB-30870121E2EF}"/>
              </a:ext>
            </a:extLst>
          </p:cNvPr>
          <p:cNvSpPr>
            <a:spLocks noChangeArrowheads="1"/>
          </p:cNvSpPr>
          <p:nvPr/>
        </p:nvSpPr>
        <p:spPr bwMode="auto">
          <a:xfrm>
            <a:off x="8541544" y="3719939"/>
            <a:ext cx="22333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Manual Balancing</a:t>
            </a:r>
          </a:p>
        </p:txBody>
      </p:sp>
      <p:sp>
        <p:nvSpPr>
          <p:cNvPr id="49157" name="Rectangle 14">
            <a:extLst>
              <a:ext uri="{FF2B5EF4-FFF2-40B4-BE49-F238E27FC236}">
                <a16:creationId xmlns:a16="http://schemas.microsoft.com/office/drawing/2014/main" id="{CC3343D5-2A95-48DB-821A-09CD6FDB4DE6}"/>
              </a:ext>
            </a:extLst>
          </p:cNvPr>
          <p:cNvSpPr>
            <a:spLocks noChangeArrowheads="1"/>
          </p:cNvSpPr>
          <p:nvPr/>
        </p:nvSpPr>
        <p:spPr bwMode="auto">
          <a:xfrm>
            <a:off x="4822031" y="6488113"/>
            <a:ext cx="264477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750"/>
              </a:spcBef>
              <a:buFont typeface="Arial" panose="020B0604020202020204" pitchFamily="34" charset="0"/>
              <a:buChar char="•"/>
              <a:defRPr sz="24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sz="2000">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6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400">
                <a:solidFill>
                  <a:schemeClr val="tx1"/>
                </a:solidFill>
                <a:latin typeface="Corbel" panose="020B0503020204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400">
                <a:solidFill>
                  <a:schemeClr val="tx1"/>
                </a:solidFill>
                <a:latin typeface="Corbel" panose="020B0503020204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a:cs typeface="Arial" panose="020B0604020202020204" pitchFamily="34" charset="0"/>
              </a:rPr>
              <a:t>Automatic Balancing</a:t>
            </a:r>
          </a:p>
        </p:txBody>
      </p:sp>
      <p:sp>
        <p:nvSpPr>
          <p:cNvPr id="20" name="Text Box 17">
            <a:extLst>
              <a:ext uri="{FF2B5EF4-FFF2-40B4-BE49-F238E27FC236}">
                <a16:creationId xmlns:a16="http://schemas.microsoft.com/office/drawing/2014/main" id="{B5DA00B4-8066-4AAB-BD45-21650BD5670B}"/>
              </a:ext>
            </a:extLst>
          </p:cNvPr>
          <p:cNvSpPr txBox="1">
            <a:spLocks noChangeArrowheads="1"/>
          </p:cNvSpPr>
          <p:nvPr/>
        </p:nvSpPr>
        <p:spPr bwMode="auto">
          <a:xfrm>
            <a:off x="9254666" y="2985386"/>
            <a:ext cx="1709738" cy="584775"/>
          </a:xfrm>
          <a:prstGeom prst="rect">
            <a:avLst/>
          </a:prstGeom>
          <a:noFill/>
          <a:ln>
            <a:noFill/>
          </a:ln>
          <a:effec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Proxima Nova" panose="02000506030000020004"/>
              </a:rPr>
              <a:t>Pump operating @ 222gpm</a:t>
            </a:r>
          </a:p>
        </p:txBody>
      </p:sp>
      <p:sp>
        <p:nvSpPr>
          <p:cNvPr id="56332" name="Text Box 12">
            <a:extLst>
              <a:ext uri="{FF2B5EF4-FFF2-40B4-BE49-F238E27FC236}">
                <a16:creationId xmlns:a16="http://schemas.microsoft.com/office/drawing/2014/main" id="{B4ECBC2B-2959-4D2C-AD8E-008F81FA9503}"/>
              </a:ext>
            </a:extLst>
          </p:cNvPr>
          <p:cNvSpPr txBox="1">
            <a:spLocks noChangeArrowheads="1"/>
          </p:cNvSpPr>
          <p:nvPr/>
        </p:nvSpPr>
        <p:spPr bwMode="auto">
          <a:xfrm>
            <a:off x="8647113" y="5100638"/>
            <a:ext cx="3161506" cy="1569660"/>
          </a:xfrm>
          <a:prstGeom prst="rect">
            <a:avLst/>
          </a:prstGeom>
          <a:solidFill>
            <a:schemeClr val="accent1"/>
          </a:solidFill>
          <a:ln w="19050">
            <a:solidFill>
              <a:schemeClr val="tx1"/>
            </a:solidFill>
            <a:miter lim="800000"/>
            <a:headEnd/>
            <a:tailEnd/>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altLang="en-US" sz="2400" b="0" i="1" u="none" strike="noStrike" kern="1200" cap="none" spc="0" normalizeH="0" baseline="0" noProof="0" dirty="0">
                <a:ln>
                  <a:noFill/>
                </a:ln>
                <a:solidFill>
                  <a:srgbClr val="FFFFFF"/>
                </a:solidFill>
                <a:effectLst/>
                <a:uLnTx/>
                <a:uFillTx/>
                <a:latin typeface="Proxima Nova" panose="02000506030000020004"/>
                <a:cs typeface="Arial" panose="020B0604020202020204" pitchFamily="34" charset="0"/>
              </a:rPr>
              <a:t>Pump Operating point moving to the left on pump curve = </a:t>
            </a:r>
            <a:r>
              <a:rPr kumimoji="0" lang="en-US" altLang="en-US" sz="2400" b="1" i="1" u="sng" strike="noStrike" kern="1200" cap="none" spc="0" normalizeH="0" baseline="0" noProof="0" dirty="0">
                <a:ln>
                  <a:noFill/>
                </a:ln>
                <a:solidFill>
                  <a:srgbClr val="FFFFFF"/>
                </a:solidFill>
                <a:effectLst/>
                <a:uLnTx/>
                <a:uFillTx/>
                <a:latin typeface="Proxima Nova" panose="02000506030000020004"/>
                <a:cs typeface="Arial" panose="020B0604020202020204" pitchFamily="34" charset="0"/>
              </a:rPr>
              <a:t>ENERGY SAVINGS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54DA5ADD-CB41-4BB5-A0F1-FE56D49195F7}"/>
              </a:ext>
            </a:extLst>
          </p:cNvPr>
          <p:cNvSpPr txBox="1">
            <a:spLocks/>
          </p:cNvSpPr>
          <p:nvPr/>
        </p:nvSpPr>
        <p:spPr>
          <a:xfrm>
            <a:off x="3138487" y="61912"/>
            <a:ext cx="6205538" cy="815975"/>
          </a:xfrm>
          <a:prstGeom prst="rect">
            <a:avLst/>
          </a:prstGeom>
        </p:spPr>
        <p:txBody>
          <a:bodyPr lIns="51435" tIns="25718" rIns="51435" bIns="25718"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Fixed Speed Pump Curves Comparison: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Design Conditions – 50% Load</a:t>
            </a:r>
          </a:p>
        </p:txBody>
      </p:sp>
      <p:grpSp>
        <p:nvGrpSpPr>
          <p:cNvPr id="2" name="Group 1">
            <a:extLst>
              <a:ext uri="{FF2B5EF4-FFF2-40B4-BE49-F238E27FC236}">
                <a16:creationId xmlns:a16="http://schemas.microsoft.com/office/drawing/2014/main" id="{1A46AAD2-83D8-4CCE-8BBB-646BC80EF94E}"/>
              </a:ext>
            </a:extLst>
          </p:cNvPr>
          <p:cNvGrpSpPr/>
          <p:nvPr/>
        </p:nvGrpSpPr>
        <p:grpSpPr>
          <a:xfrm>
            <a:off x="1905000" y="858836"/>
            <a:ext cx="8382000" cy="5694363"/>
            <a:chOff x="1946276" y="990601"/>
            <a:chExt cx="8382000" cy="5694363"/>
          </a:xfrm>
        </p:grpSpPr>
        <p:grpSp>
          <p:nvGrpSpPr>
            <p:cNvPr id="51204" name="Group 34">
              <a:extLst>
                <a:ext uri="{FF2B5EF4-FFF2-40B4-BE49-F238E27FC236}">
                  <a16:creationId xmlns:a16="http://schemas.microsoft.com/office/drawing/2014/main" id="{9C9BF2CD-C63A-42DE-B1A7-1F5587949531}"/>
                </a:ext>
              </a:extLst>
            </p:cNvPr>
            <p:cNvGrpSpPr>
              <a:grpSpLocks/>
            </p:cNvGrpSpPr>
            <p:nvPr/>
          </p:nvGrpSpPr>
          <p:grpSpPr bwMode="auto">
            <a:xfrm>
              <a:off x="1946276" y="990601"/>
              <a:ext cx="8382000" cy="5694363"/>
              <a:chOff x="2315494" y="1289566"/>
              <a:chExt cx="7459569" cy="5388136"/>
            </a:xfrm>
          </p:grpSpPr>
          <p:pic>
            <p:nvPicPr>
              <p:cNvPr id="51206" name="Picture 35">
                <a:extLst>
                  <a:ext uri="{FF2B5EF4-FFF2-40B4-BE49-F238E27FC236}">
                    <a16:creationId xmlns:a16="http://schemas.microsoft.com/office/drawing/2014/main" id="{0A04CC26-0676-4887-8D84-DA2819AC1A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15494" y="1289566"/>
                <a:ext cx="7459569" cy="538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Oval 18">
                <a:extLst>
                  <a:ext uri="{FF2B5EF4-FFF2-40B4-BE49-F238E27FC236}">
                    <a16:creationId xmlns:a16="http://schemas.microsoft.com/office/drawing/2014/main" id="{A662EFA6-B21A-45F7-96F0-B59D56507067}"/>
                  </a:ext>
                </a:extLst>
              </p:cNvPr>
              <p:cNvSpPr/>
              <p:nvPr/>
            </p:nvSpPr>
            <p:spPr>
              <a:xfrm>
                <a:off x="5546562" y="3153708"/>
                <a:ext cx="298100" cy="25686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6" name="Oval 25">
                <a:extLst>
                  <a:ext uri="{FF2B5EF4-FFF2-40B4-BE49-F238E27FC236}">
                    <a16:creationId xmlns:a16="http://schemas.microsoft.com/office/drawing/2014/main" id="{92A4F11B-75B1-4586-B266-81CC0E7838FF}"/>
                  </a:ext>
                </a:extLst>
              </p:cNvPr>
              <p:cNvSpPr/>
              <p:nvPr/>
            </p:nvSpPr>
            <p:spPr>
              <a:xfrm>
                <a:off x="5280956" y="3051563"/>
                <a:ext cx="295274" cy="256864"/>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27" name="Oval 26">
                <a:extLst>
                  <a:ext uri="{FF2B5EF4-FFF2-40B4-BE49-F238E27FC236}">
                    <a16:creationId xmlns:a16="http://schemas.microsoft.com/office/drawing/2014/main" id="{9B171198-1B4C-440A-B7BB-2EBF185ABA90}"/>
                  </a:ext>
                </a:extLst>
              </p:cNvPr>
              <p:cNvSpPr/>
              <p:nvPr/>
            </p:nvSpPr>
            <p:spPr>
              <a:xfrm>
                <a:off x="4238311" y="2920878"/>
                <a:ext cx="298100" cy="25686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51210" name="TextBox 41">
                <a:extLst>
                  <a:ext uri="{FF2B5EF4-FFF2-40B4-BE49-F238E27FC236}">
                    <a16:creationId xmlns:a16="http://schemas.microsoft.com/office/drawing/2014/main" id="{DFED019E-93CE-40A4-BF6B-5A5733737324}"/>
                  </a:ext>
                </a:extLst>
              </p:cNvPr>
              <p:cNvSpPr txBox="1">
                <a:spLocks noChangeArrowheads="1"/>
              </p:cNvSpPr>
              <p:nvPr/>
            </p:nvSpPr>
            <p:spPr bwMode="auto">
              <a:xfrm>
                <a:off x="5759787" y="3111765"/>
                <a:ext cx="1616764" cy="611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No Balancing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191 GPM</a:t>
                </a:r>
              </a:p>
            </p:txBody>
          </p:sp>
          <p:sp>
            <p:nvSpPr>
              <p:cNvPr id="51211" name="TextBox 42">
                <a:extLst>
                  <a:ext uri="{FF2B5EF4-FFF2-40B4-BE49-F238E27FC236}">
                    <a16:creationId xmlns:a16="http://schemas.microsoft.com/office/drawing/2014/main" id="{42ACB0A0-5AE7-4D85-A019-39E9D063D3C7}"/>
                  </a:ext>
                </a:extLst>
              </p:cNvPr>
              <p:cNvSpPr txBox="1">
                <a:spLocks noChangeArrowheads="1"/>
              </p:cNvSpPr>
              <p:nvPr/>
            </p:nvSpPr>
            <p:spPr bwMode="auto">
              <a:xfrm>
                <a:off x="4378747" y="3377327"/>
                <a:ext cx="1393954" cy="611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Manual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182 GPM</a:t>
                </a:r>
              </a:p>
            </p:txBody>
          </p:sp>
        </p:grpSp>
        <p:sp>
          <p:nvSpPr>
            <p:cNvPr id="51205" name="TextBox 53">
              <a:extLst>
                <a:ext uri="{FF2B5EF4-FFF2-40B4-BE49-F238E27FC236}">
                  <a16:creationId xmlns:a16="http://schemas.microsoft.com/office/drawing/2014/main" id="{5C6928AC-3A68-49AB-A6E7-22FBE280B662}"/>
                </a:ext>
              </a:extLst>
            </p:cNvPr>
            <p:cNvSpPr txBox="1">
              <a:spLocks noChangeArrowheads="1"/>
            </p:cNvSpPr>
            <p:nvPr/>
          </p:nvSpPr>
          <p:spPr bwMode="auto">
            <a:xfrm>
              <a:off x="2827339" y="2072256"/>
              <a:ext cx="14868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Automatic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113 GPM</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F18640-6093-412D-A68F-623C02C73DBF}"/>
              </a:ext>
            </a:extLst>
          </p:cNvPr>
          <p:cNvSpPr txBox="1"/>
          <p:nvPr/>
        </p:nvSpPr>
        <p:spPr>
          <a:xfrm>
            <a:off x="2178502" y="1235301"/>
            <a:ext cx="3057068"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Fixed Speed Drive</a:t>
            </a:r>
          </a:p>
        </p:txBody>
      </p:sp>
      <p:sp>
        <p:nvSpPr>
          <p:cNvPr id="6" name="TextBox 5">
            <a:extLst>
              <a:ext uri="{FF2B5EF4-FFF2-40B4-BE49-F238E27FC236}">
                <a16:creationId xmlns:a16="http://schemas.microsoft.com/office/drawing/2014/main" id="{F75401F9-8AD0-4981-A234-1C281EC0AE41}"/>
              </a:ext>
            </a:extLst>
          </p:cNvPr>
          <p:cNvSpPr txBox="1"/>
          <p:nvPr/>
        </p:nvSpPr>
        <p:spPr>
          <a:xfrm>
            <a:off x="7323575" y="1235301"/>
            <a:ext cx="3301190"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Variable Speed Drive</a:t>
            </a:r>
          </a:p>
        </p:txBody>
      </p:sp>
      <p:sp>
        <p:nvSpPr>
          <p:cNvPr id="4" name="TextBox 3">
            <a:extLst>
              <a:ext uri="{FF2B5EF4-FFF2-40B4-BE49-F238E27FC236}">
                <a16:creationId xmlns:a16="http://schemas.microsoft.com/office/drawing/2014/main" id="{A2A9F695-019C-4938-8EFA-EC401B0D1256}"/>
              </a:ext>
            </a:extLst>
          </p:cNvPr>
          <p:cNvSpPr txBox="1"/>
          <p:nvPr/>
        </p:nvSpPr>
        <p:spPr>
          <a:xfrm>
            <a:off x="2753573" y="5690817"/>
            <a:ext cx="2174310" cy="1200329"/>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3,500 rpm</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Eff: 75.5 %</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8 hp</a:t>
            </a:r>
            <a:endPar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7" name="TextBox 6">
            <a:extLst>
              <a:ext uri="{FF2B5EF4-FFF2-40B4-BE49-F238E27FC236}">
                <a16:creationId xmlns:a16="http://schemas.microsoft.com/office/drawing/2014/main" id="{BBF98E03-6F76-4FE8-996E-3A93B37DDAAD}"/>
              </a:ext>
            </a:extLst>
          </p:cNvPr>
          <p:cNvSpPr txBox="1"/>
          <p:nvPr/>
        </p:nvSpPr>
        <p:spPr>
          <a:xfrm>
            <a:off x="3285367" y="71130"/>
            <a:ext cx="5621266" cy="1323439"/>
          </a:xfrm>
          <a:prstGeom prst="rect">
            <a:avLst/>
          </a:prstGeom>
          <a:noFill/>
        </p:spPr>
        <p:txBody>
          <a:bodyPr wrap="square">
            <a:spAutoFit/>
          </a:bodyPr>
          <a:lstStyle>
            <a:defPPr>
              <a:defRPr lang="en-US"/>
            </a:defPPr>
            <a:lvl1pPr defTabSz="514350">
              <a:defRPr sz="3000" b="1" i="1">
                <a:latin typeface="+mj-lt"/>
                <a:cs typeface="Arial" panose="020B0604020202020204" pitchFamily="34" charset="0"/>
              </a:defRPr>
            </a:lvl1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3000" b="1" i="1" u="none" strike="noStrike" kern="1200" cap="none" spc="0" normalizeH="0" baseline="0" noProof="0" dirty="0">
                <a:ln>
                  <a:noFill/>
                </a:ln>
                <a:solidFill>
                  <a:srgbClr val="000000"/>
                </a:solidFill>
                <a:effectLst/>
                <a:uLnTx/>
                <a:uFillTx/>
                <a:latin typeface="Proxima Nova" panose="02000506030000020004"/>
              </a:rPr>
              <a:t>100% Design Flow Condition</a:t>
            </a:r>
          </a:p>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Proxima Nova" panose="02000506030000020004"/>
              </a:rPr>
              <a:t>(Manual Balancing)</a:t>
            </a:r>
            <a:endParaRPr kumimoji="0" lang="en-US" sz="2800" b="1" i="1" u="none" strike="noStrike" kern="1200" cap="none" spc="0" normalizeH="0" baseline="0" noProof="0" dirty="0">
              <a:ln>
                <a:noFill/>
              </a:ln>
              <a:solidFill>
                <a:srgbClr val="000000"/>
              </a:solidFill>
              <a:effectLst/>
              <a:uLnTx/>
              <a:uFillTx/>
              <a:latin typeface="Proxima Nova" panose="02000506030000020004"/>
            </a:endParaRPr>
          </a:p>
        </p:txBody>
      </p:sp>
      <p:sp>
        <p:nvSpPr>
          <p:cNvPr id="11" name="TextBox 10">
            <a:extLst>
              <a:ext uri="{FF2B5EF4-FFF2-40B4-BE49-F238E27FC236}">
                <a16:creationId xmlns:a16="http://schemas.microsoft.com/office/drawing/2014/main" id="{DA03277C-668E-48B8-820B-75B72519BAED}"/>
              </a:ext>
            </a:extLst>
          </p:cNvPr>
          <p:cNvSpPr txBox="1"/>
          <p:nvPr/>
        </p:nvSpPr>
        <p:spPr>
          <a:xfrm>
            <a:off x="8075022" y="5690817"/>
            <a:ext cx="2174310" cy="1200329"/>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3,500 rpm</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Eff</a:t>
            </a: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 75.5 %</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8 </a:t>
            </a: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hp</a:t>
            </a:r>
            <a:endPar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nvGrpSpPr>
          <p:cNvPr id="3" name="Group 2">
            <a:extLst>
              <a:ext uri="{FF2B5EF4-FFF2-40B4-BE49-F238E27FC236}">
                <a16:creationId xmlns:a16="http://schemas.microsoft.com/office/drawing/2014/main" id="{F56C4BB0-D670-454C-8423-ABFA499A9466}"/>
              </a:ext>
            </a:extLst>
          </p:cNvPr>
          <p:cNvGrpSpPr/>
          <p:nvPr/>
        </p:nvGrpSpPr>
        <p:grpSpPr>
          <a:xfrm>
            <a:off x="6096000" y="1631951"/>
            <a:ext cx="5105538" cy="4183062"/>
            <a:chOff x="6486525" y="1631951"/>
            <a:chExt cx="3714750" cy="3300413"/>
          </a:xfrm>
        </p:grpSpPr>
        <p:pic>
          <p:nvPicPr>
            <p:cNvPr id="54280" name="Picture 13">
              <a:extLst>
                <a:ext uri="{FF2B5EF4-FFF2-40B4-BE49-F238E27FC236}">
                  <a16:creationId xmlns:a16="http://schemas.microsoft.com/office/drawing/2014/main" id="{4CC52E6C-1F23-4260-AC8C-073871971B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86525" y="1631951"/>
              <a:ext cx="3714750"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3">
              <a:extLst>
                <a:ext uri="{FF2B5EF4-FFF2-40B4-BE49-F238E27FC236}">
                  <a16:creationId xmlns:a16="http://schemas.microsoft.com/office/drawing/2014/main" id="{5D6B09F6-AD0A-40BA-A359-AD624B9A8E77}"/>
                </a:ext>
              </a:extLst>
            </p:cNvPr>
            <p:cNvSpPr/>
            <p:nvPr/>
          </p:nvSpPr>
          <p:spPr>
            <a:xfrm>
              <a:off x="8343900" y="28194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0E07B2FA-0D4B-4A84-A51E-AC22FC9CA0AB}"/>
                </a:ext>
              </a:extLst>
            </p:cNvPr>
            <p:cNvSpPr txBox="1"/>
            <p:nvPr/>
          </p:nvSpPr>
          <p:spPr>
            <a:xfrm>
              <a:off x="8029576" y="3124201"/>
              <a:ext cx="962025" cy="291401"/>
            </a:xfrm>
            <a:prstGeom prst="rect">
              <a:avLst/>
            </a:prstGeom>
            <a:noFill/>
          </p:spPr>
          <p:txBody>
            <a:bodyPr>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230 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grpSp>
        <p:nvGrpSpPr>
          <p:cNvPr id="2" name="Group 1">
            <a:extLst>
              <a:ext uri="{FF2B5EF4-FFF2-40B4-BE49-F238E27FC236}">
                <a16:creationId xmlns:a16="http://schemas.microsoft.com/office/drawing/2014/main" id="{ECAE22C1-71A0-4261-9EF7-58FA914D8C03}"/>
              </a:ext>
            </a:extLst>
          </p:cNvPr>
          <p:cNvGrpSpPr/>
          <p:nvPr/>
        </p:nvGrpSpPr>
        <p:grpSpPr>
          <a:xfrm>
            <a:off x="514350" y="1631951"/>
            <a:ext cx="5419725" cy="4183062"/>
            <a:chOff x="1990725" y="1631951"/>
            <a:chExt cx="3943350" cy="3300413"/>
          </a:xfrm>
        </p:grpSpPr>
        <p:pic>
          <p:nvPicPr>
            <p:cNvPr id="54279" name="Picture 9">
              <a:extLst>
                <a:ext uri="{FF2B5EF4-FFF2-40B4-BE49-F238E27FC236}">
                  <a16:creationId xmlns:a16="http://schemas.microsoft.com/office/drawing/2014/main" id="{C7C06E77-FDEA-4F35-8DE4-F2B8C15E35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0725" y="1631951"/>
              <a:ext cx="3943350"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12">
              <a:extLst>
                <a:ext uri="{FF2B5EF4-FFF2-40B4-BE49-F238E27FC236}">
                  <a16:creationId xmlns:a16="http://schemas.microsoft.com/office/drawing/2014/main" id="{1D809D18-ADB5-4874-B9AD-FF0944C6BB96}"/>
                </a:ext>
              </a:extLst>
            </p:cNvPr>
            <p:cNvSpPr/>
            <p:nvPr/>
          </p:nvSpPr>
          <p:spPr>
            <a:xfrm>
              <a:off x="3962400" y="28194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ED47921F-98AA-4D69-9441-A15665C3C13A}"/>
                </a:ext>
              </a:extLst>
            </p:cNvPr>
            <p:cNvSpPr txBox="1"/>
            <p:nvPr/>
          </p:nvSpPr>
          <p:spPr>
            <a:xfrm>
              <a:off x="3657601" y="3200401"/>
              <a:ext cx="904875" cy="291401"/>
            </a:xfrm>
            <a:prstGeom prst="rect">
              <a:avLst/>
            </a:prstGeom>
            <a:noFill/>
          </p:spPr>
          <p:txBody>
            <a:bodyPr>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230 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spTree>
    <p:extLst>
      <p:ext uri="{BB962C8B-B14F-4D97-AF65-F5344CB8AC3E}">
        <p14:creationId xmlns:p14="http://schemas.microsoft.com/office/powerpoint/2010/main" val="790959137"/>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F18640-6093-412D-A68F-623C02C73DBF}"/>
              </a:ext>
            </a:extLst>
          </p:cNvPr>
          <p:cNvSpPr txBox="1"/>
          <p:nvPr/>
        </p:nvSpPr>
        <p:spPr>
          <a:xfrm>
            <a:off x="2241008" y="1170893"/>
            <a:ext cx="2624138"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Fixed Speed Drive</a:t>
            </a:r>
          </a:p>
        </p:txBody>
      </p:sp>
      <p:sp>
        <p:nvSpPr>
          <p:cNvPr id="6" name="TextBox 5">
            <a:extLst>
              <a:ext uri="{FF2B5EF4-FFF2-40B4-BE49-F238E27FC236}">
                <a16:creationId xmlns:a16="http://schemas.microsoft.com/office/drawing/2014/main" id="{F75401F9-8AD0-4981-A234-1C281EC0AE41}"/>
              </a:ext>
            </a:extLst>
          </p:cNvPr>
          <p:cNvSpPr txBox="1"/>
          <p:nvPr/>
        </p:nvSpPr>
        <p:spPr>
          <a:xfrm>
            <a:off x="7291868" y="1170893"/>
            <a:ext cx="3056686"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Variable Speed Drive</a:t>
            </a:r>
          </a:p>
        </p:txBody>
      </p:sp>
      <p:sp>
        <p:nvSpPr>
          <p:cNvPr id="4" name="TextBox 3">
            <a:extLst>
              <a:ext uri="{FF2B5EF4-FFF2-40B4-BE49-F238E27FC236}">
                <a16:creationId xmlns:a16="http://schemas.microsoft.com/office/drawing/2014/main" id="{A2A9F695-019C-4938-8EFA-EC401B0D1256}"/>
              </a:ext>
            </a:extLst>
          </p:cNvPr>
          <p:cNvSpPr txBox="1"/>
          <p:nvPr/>
        </p:nvSpPr>
        <p:spPr>
          <a:xfrm>
            <a:off x="2805298" y="5718636"/>
            <a:ext cx="2027989" cy="1200329"/>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3,500 rpm</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Eff</a:t>
            </a: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 75.5 %</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8 </a:t>
            </a: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hp</a:t>
            </a:r>
            <a:endPar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7" name="TextBox 6">
            <a:extLst>
              <a:ext uri="{FF2B5EF4-FFF2-40B4-BE49-F238E27FC236}">
                <a16:creationId xmlns:a16="http://schemas.microsoft.com/office/drawing/2014/main" id="{BBF98E03-6F76-4FE8-996E-3A93B37DDAAD}"/>
              </a:ext>
            </a:extLst>
          </p:cNvPr>
          <p:cNvSpPr txBox="1"/>
          <p:nvPr/>
        </p:nvSpPr>
        <p:spPr>
          <a:xfrm>
            <a:off x="3683397" y="0"/>
            <a:ext cx="4825205" cy="1323439"/>
          </a:xfrm>
          <a:prstGeom prst="rect">
            <a:avLst/>
          </a:prstGeom>
          <a:noFill/>
        </p:spPr>
        <p:txBody>
          <a:bodyPr wrap="square">
            <a:spAutoFit/>
          </a:bodyPr>
          <a:lstStyle>
            <a:defPPr>
              <a:defRPr lang="en-US"/>
            </a:defPPr>
            <a:lvl1pPr defTabSz="514350">
              <a:defRPr sz="3000" b="1" i="1">
                <a:latin typeface="+mj-lt"/>
                <a:cs typeface="Arial" panose="020B0604020202020204" pitchFamily="34" charset="0"/>
              </a:defRPr>
            </a:lvl1p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3000" b="1" i="1" u="none" strike="noStrike" kern="1200" cap="none" spc="0" normalizeH="0" baseline="0" noProof="0" dirty="0">
                <a:ln>
                  <a:noFill/>
                </a:ln>
                <a:solidFill>
                  <a:srgbClr val="000000"/>
                </a:solidFill>
                <a:effectLst/>
                <a:uLnTx/>
                <a:uFillTx/>
                <a:latin typeface="Proxima Nova" panose="02000506030000020004"/>
              </a:rPr>
              <a:t>100% Design Flow Condition</a:t>
            </a:r>
          </a:p>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Proxima Nova" panose="02000506030000020004"/>
              </a:rPr>
              <a:t>(Automatic Balancing)</a:t>
            </a:r>
            <a:endParaRPr kumimoji="0" lang="en-US" sz="2800" b="1" i="1" u="none" strike="noStrike" kern="1200" cap="none" spc="0" normalizeH="0" baseline="0" noProof="0" dirty="0">
              <a:ln>
                <a:noFill/>
              </a:ln>
              <a:solidFill>
                <a:srgbClr val="000000"/>
              </a:solidFill>
              <a:effectLst/>
              <a:uLnTx/>
              <a:uFillTx/>
              <a:latin typeface="Proxima Nova" panose="02000506030000020004"/>
            </a:endParaRPr>
          </a:p>
        </p:txBody>
      </p:sp>
      <p:sp>
        <p:nvSpPr>
          <p:cNvPr id="11" name="TextBox 10">
            <a:extLst>
              <a:ext uri="{FF2B5EF4-FFF2-40B4-BE49-F238E27FC236}">
                <a16:creationId xmlns:a16="http://schemas.microsoft.com/office/drawing/2014/main" id="{DA03277C-668E-48B8-820B-75B72519BAED}"/>
              </a:ext>
            </a:extLst>
          </p:cNvPr>
          <p:cNvSpPr txBox="1"/>
          <p:nvPr/>
        </p:nvSpPr>
        <p:spPr>
          <a:xfrm>
            <a:off x="8216763" y="5718635"/>
            <a:ext cx="2027989" cy="1200329"/>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3,500 rpm</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Eff</a:t>
            </a: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 75.5 %</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8 </a:t>
            </a: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hp</a:t>
            </a:r>
            <a:endPar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nvGrpSpPr>
          <p:cNvPr id="3" name="Group 2">
            <a:extLst>
              <a:ext uri="{FF2B5EF4-FFF2-40B4-BE49-F238E27FC236}">
                <a16:creationId xmlns:a16="http://schemas.microsoft.com/office/drawing/2014/main" id="{F56C4BB0-D670-454C-8423-ABFA499A9466}"/>
              </a:ext>
            </a:extLst>
          </p:cNvPr>
          <p:cNvGrpSpPr/>
          <p:nvPr/>
        </p:nvGrpSpPr>
        <p:grpSpPr>
          <a:xfrm>
            <a:off x="6096000" y="1631951"/>
            <a:ext cx="5105538" cy="4183062"/>
            <a:chOff x="6486525" y="1631951"/>
            <a:chExt cx="3714750" cy="3300413"/>
          </a:xfrm>
        </p:grpSpPr>
        <p:pic>
          <p:nvPicPr>
            <p:cNvPr id="54280" name="Picture 13">
              <a:extLst>
                <a:ext uri="{FF2B5EF4-FFF2-40B4-BE49-F238E27FC236}">
                  <a16:creationId xmlns:a16="http://schemas.microsoft.com/office/drawing/2014/main" id="{4CC52E6C-1F23-4260-AC8C-073871971B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86525" y="1631951"/>
              <a:ext cx="3714750"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3">
              <a:extLst>
                <a:ext uri="{FF2B5EF4-FFF2-40B4-BE49-F238E27FC236}">
                  <a16:creationId xmlns:a16="http://schemas.microsoft.com/office/drawing/2014/main" id="{5D6B09F6-AD0A-40BA-A359-AD624B9A8E77}"/>
                </a:ext>
              </a:extLst>
            </p:cNvPr>
            <p:cNvSpPr/>
            <p:nvPr/>
          </p:nvSpPr>
          <p:spPr>
            <a:xfrm>
              <a:off x="8343900" y="28194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0E07B2FA-0D4B-4A84-A51E-AC22FC9CA0AB}"/>
                </a:ext>
              </a:extLst>
            </p:cNvPr>
            <p:cNvSpPr txBox="1"/>
            <p:nvPr/>
          </p:nvSpPr>
          <p:spPr>
            <a:xfrm>
              <a:off x="8029576" y="3124201"/>
              <a:ext cx="962025" cy="291401"/>
            </a:xfrm>
            <a:prstGeom prst="rect">
              <a:avLst/>
            </a:prstGeom>
            <a:noFill/>
          </p:spPr>
          <p:txBody>
            <a:bodyPr>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226 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grpSp>
        <p:nvGrpSpPr>
          <p:cNvPr id="2" name="Group 1">
            <a:extLst>
              <a:ext uri="{FF2B5EF4-FFF2-40B4-BE49-F238E27FC236}">
                <a16:creationId xmlns:a16="http://schemas.microsoft.com/office/drawing/2014/main" id="{ECAE22C1-71A0-4261-9EF7-58FA914D8C03}"/>
              </a:ext>
            </a:extLst>
          </p:cNvPr>
          <p:cNvGrpSpPr/>
          <p:nvPr/>
        </p:nvGrpSpPr>
        <p:grpSpPr>
          <a:xfrm>
            <a:off x="514350" y="1631951"/>
            <a:ext cx="5419725" cy="4183062"/>
            <a:chOff x="1990725" y="1631951"/>
            <a:chExt cx="3943350" cy="3300413"/>
          </a:xfrm>
        </p:grpSpPr>
        <p:pic>
          <p:nvPicPr>
            <p:cNvPr id="54279" name="Picture 9">
              <a:extLst>
                <a:ext uri="{FF2B5EF4-FFF2-40B4-BE49-F238E27FC236}">
                  <a16:creationId xmlns:a16="http://schemas.microsoft.com/office/drawing/2014/main" id="{C7C06E77-FDEA-4F35-8DE4-F2B8C15E35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0725" y="1631951"/>
              <a:ext cx="3943350"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12">
              <a:extLst>
                <a:ext uri="{FF2B5EF4-FFF2-40B4-BE49-F238E27FC236}">
                  <a16:creationId xmlns:a16="http://schemas.microsoft.com/office/drawing/2014/main" id="{1D809D18-ADB5-4874-B9AD-FF0944C6BB96}"/>
                </a:ext>
              </a:extLst>
            </p:cNvPr>
            <p:cNvSpPr/>
            <p:nvPr/>
          </p:nvSpPr>
          <p:spPr>
            <a:xfrm>
              <a:off x="3962400" y="28194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ED47921F-98AA-4D69-9441-A15665C3C13A}"/>
                </a:ext>
              </a:extLst>
            </p:cNvPr>
            <p:cNvSpPr txBox="1"/>
            <p:nvPr/>
          </p:nvSpPr>
          <p:spPr>
            <a:xfrm>
              <a:off x="3657601" y="3200401"/>
              <a:ext cx="904875" cy="291401"/>
            </a:xfrm>
            <a:prstGeom prst="rect">
              <a:avLst/>
            </a:prstGeom>
            <a:noFill/>
          </p:spPr>
          <p:txBody>
            <a:bodyPr>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225 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45FEA0-EBFD-4322-9F1B-2D4F6440C87E}"/>
              </a:ext>
            </a:extLst>
          </p:cNvPr>
          <p:cNvSpPr txBox="1"/>
          <p:nvPr/>
        </p:nvSpPr>
        <p:spPr>
          <a:xfrm>
            <a:off x="1692759" y="1211329"/>
            <a:ext cx="2830513"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Fixed Speed Drive</a:t>
            </a:r>
          </a:p>
        </p:txBody>
      </p:sp>
      <p:sp>
        <p:nvSpPr>
          <p:cNvPr id="6" name="TextBox 5">
            <a:extLst>
              <a:ext uri="{FF2B5EF4-FFF2-40B4-BE49-F238E27FC236}">
                <a16:creationId xmlns:a16="http://schemas.microsoft.com/office/drawing/2014/main" id="{F1B4CB1F-2C87-4C61-8BB1-D2877B85FFCB}"/>
              </a:ext>
            </a:extLst>
          </p:cNvPr>
          <p:cNvSpPr txBox="1"/>
          <p:nvPr/>
        </p:nvSpPr>
        <p:spPr>
          <a:xfrm>
            <a:off x="7347894" y="1211330"/>
            <a:ext cx="3282652"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Variable Speed Drive</a:t>
            </a:r>
          </a:p>
        </p:txBody>
      </p:sp>
      <p:sp>
        <p:nvSpPr>
          <p:cNvPr id="7" name="TextBox 6">
            <a:extLst>
              <a:ext uri="{FF2B5EF4-FFF2-40B4-BE49-F238E27FC236}">
                <a16:creationId xmlns:a16="http://schemas.microsoft.com/office/drawing/2014/main" id="{40D97347-367E-435A-9D9C-C220B3E8A373}"/>
              </a:ext>
            </a:extLst>
          </p:cNvPr>
          <p:cNvSpPr txBox="1"/>
          <p:nvPr/>
        </p:nvSpPr>
        <p:spPr>
          <a:xfrm>
            <a:off x="3795315" y="-23878"/>
            <a:ext cx="4601369" cy="1323439"/>
          </a:xfrm>
          <a:prstGeom prst="rect">
            <a:avLst/>
          </a:prstGeom>
          <a:noFill/>
        </p:spPr>
        <p:txBody>
          <a:bodyPr wrap="squar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30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70 % Design Flow Condition</a:t>
            </a:r>
          </a:p>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(Manual Balancing)</a:t>
            </a:r>
          </a:p>
        </p:txBody>
      </p:sp>
      <p:sp>
        <p:nvSpPr>
          <p:cNvPr id="62471" name="TextBox 15">
            <a:extLst>
              <a:ext uri="{FF2B5EF4-FFF2-40B4-BE49-F238E27FC236}">
                <a16:creationId xmlns:a16="http://schemas.microsoft.com/office/drawing/2014/main" id="{EBB41099-6AA9-4404-AA04-619CCEB13FD3}"/>
              </a:ext>
            </a:extLst>
          </p:cNvPr>
          <p:cNvSpPr txBox="1">
            <a:spLocks noChangeArrowheads="1"/>
          </p:cNvSpPr>
          <p:nvPr/>
        </p:nvSpPr>
        <p:spPr bwMode="auto">
          <a:xfrm>
            <a:off x="2557450" y="5626073"/>
            <a:ext cx="2335860" cy="1200329"/>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3,500 rpm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Eff: 73.8 %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7.6 hp</a:t>
            </a:r>
            <a:endParaRPr kumimoji="0" lang="en-US" alt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nvGrpSpPr>
          <p:cNvPr id="2" name="Group 1">
            <a:extLst>
              <a:ext uri="{FF2B5EF4-FFF2-40B4-BE49-F238E27FC236}">
                <a16:creationId xmlns:a16="http://schemas.microsoft.com/office/drawing/2014/main" id="{F05BA8B6-981E-4EA8-9DCD-B3A3BE05B40C}"/>
              </a:ext>
            </a:extLst>
          </p:cNvPr>
          <p:cNvGrpSpPr/>
          <p:nvPr/>
        </p:nvGrpSpPr>
        <p:grpSpPr>
          <a:xfrm>
            <a:off x="485775" y="1600201"/>
            <a:ext cx="5253038" cy="4098923"/>
            <a:chOff x="1839913" y="1600201"/>
            <a:chExt cx="3898900" cy="3275013"/>
          </a:xfrm>
        </p:grpSpPr>
        <p:pic>
          <p:nvPicPr>
            <p:cNvPr id="55302" name="Picture 8">
              <a:extLst>
                <a:ext uri="{FF2B5EF4-FFF2-40B4-BE49-F238E27FC236}">
                  <a16:creationId xmlns:a16="http://schemas.microsoft.com/office/drawing/2014/main" id="{2CA5AC54-3C48-4A50-B363-849B1E971E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9913" y="1600201"/>
              <a:ext cx="3898900" cy="327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4000C665-C6E2-4ABD-8183-9675D1A4082E}"/>
                </a:ext>
              </a:extLst>
            </p:cNvPr>
            <p:cNvSpPr txBox="1"/>
            <p:nvPr/>
          </p:nvSpPr>
          <p:spPr>
            <a:xfrm>
              <a:off x="3326833" y="3002550"/>
              <a:ext cx="917574" cy="29509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208 </a:t>
              </a:r>
              <a:r>
                <a:rPr kumimoji="0" lang="en-US" sz="18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15" name="Oval 14">
              <a:extLst>
                <a:ext uri="{FF2B5EF4-FFF2-40B4-BE49-F238E27FC236}">
                  <a16:creationId xmlns:a16="http://schemas.microsoft.com/office/drawing/2014/main" id="{A5D55748-73BC-41B9-9725-27AAD0967234}"/>
                </a:ext>
              </a:extLst>
            </p:cNvPr>
            <p:cNvSpPr/>
            <p:nvPr/>
          </p:nvSpPr>
          <p:spPr>
            <a:xfrm>
              <a:off x="3619500" y="27432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62475" name="TextBox 25">
            <a:extLst>
              <a:ext uri="{FF2B5EF4-FFF2-40B4-BE49-F238E27FC236}">
                <a16:creationId xmlns:a16="http://schemas.microsoft.com/office/drawing/2014/main" id="{BBE7E760-9743-433E-A8CB-489834E644B5}"/>
              </a:ext>
            </a:extLst>
          </p:cNvPr>
          <p:cNvSpPr txBox="1">
            <a:spLocks noChangeArrowheads="1"/>
          </p:cNvSpPr>
          <p:nvPr/>
        </p:nvSpPr>
        <p:spPr bwMode="auto">
          <a:xfrm>
            <a:off x="8145822" y="5626072"/>
            <a:ext cx="2335860" cy="1200329"/>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3,545 rpm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Eff: 73.7 %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7.9 hp</a:t>
            </a:r>
            <a:endParaRPr kumimoji="0" lang="en-US" alt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nvGrpSpPr>
          <p:cNvPr id="3" name="Group 2">
            <a:extLst>
              <a:ext uri="{FF2B5EF4-FFF2-40B4-BE49-F238E27FC236}">
                <a16:creationId xmlns:a16="http://schemas.microsoft.com/office/drawing/2014/main" id="{DF861305-34F6-4E1B-AEBB-3B075F76ED8C}"/>
              </a:ext>
            </a:extLst>
          </p:cNvPr>
          <p:cNvGrpSpPr/>
          <p:nvPr/>
        </p:nvGrpSpPr>
        <p:grpSpPr>
          <a:xfrm>
            <a:off x="5738813" y="1562101"/>
            <a:ext cx="5811280" cy="4098922"/>
            <a:chOff x="6015039" y="1589088"/>
            <a:chExt cx="4313237" cy="3275012"/>
          </a:xfrm>
        </p:grpSpPr>
        <p:pic>
          <p:nvPicPr>
            <p:cNvPr id="55301" name="Picture 7">
              <a:extLst>
                <a:ext uri="{FF2B5EF4-FFF2-40B4-BE49-F238E27FC236}">
                  <a16:creationId xmlns:a16="http://schemas.microsoft.com/office/drawing/2014/main" id="{4250E480-87BE-4705-9830-98C5ACE85E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5039" y="1589088"/>
              <a:ext cx="4313237" cy="327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43F859D-D3C4-4A8C-9715-EFAAAA341C94}"/>
                </a:ext>
              </a:extLst>
            </p:cNvPr>
            <p:cNvSpPr txBox="1"/>
            <p:nvPr/>
          </p:nvSpPr>
          <p:spPr>
            <a:xfrm>
              <a:off x="7655720" y="2988952"/>
              <a:ext cx="904875" cy="29509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210 </a:t>
              </a:r>
              <a:r>
                <a:rPr kumimoji="0" lang="en-US" sz="18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18" name="Oval 17">
              <a:extLst>
                <a:ext uri="{FF2B5EF4-FFF2-40B4-BE49-F238E27FC236}">
                  <a16:creationId xmlns:a16="http://schemas.microsoft.com/office/drawing/2014/main" id="{2E2600CB-50A8-4F22-8585-D7C4DC4C988F}"/>
                </a:ext>
              </a:extLst>
            </p:cNvPr>
            <p:cNvSpPr/>
            <p:nvPr/>
          </p:nvSpPr>
          <p:spPr>
            <a:xfrm>
              <a:off x="8024814" y="2698750"/>
              <a:ext cx="166687"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D40348E-1B3B-41FA-8C66-125BA6ABA5B0}"/>
              </a:ext>
            </a:extLst>
          </p:cNvPr>
          <p:cNvSpPr txBox="1"/>
          <p:nvPr/>
        </p:nvSpPr>
        <p:spPr>
          <a:xfrm>
            <a:off x="1732360" y="1227852"/>
            <a:ext cx="2817019"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a:cs typeface="Arial" panose="020B0604020202020204" pitchFamily="34" charset="0"/>
              </a:rPr>
              <a:t>Fixed Speed Drive</a:t>
            </a:r>
          </a:p>
        </p:txBody>
      </p:sp>
      <p:sp>
        <p:nvSpPr>
          <p:cNvPr id="6" name="TextBox 5">
            <a:extLst>
              <a:ext uri="{FF2B5EF4-FFF2-40B4-BE49-F238E27FC236}">
                <a16:creationId xmlns:a16="http://schemas.microsoft.com/office/drawing/2014/main" id="{11676BDC-7E41-440C-AA0C-767DFB16653D}"/>
              </a:ext>
            </a:extLst>
          </p:cNvPr>
          <p:cNvSpPr txBox="1"/>
          <p:nvPr/>
        </p:nvSpPr>
        <p:spPr>
          <a:xfrm>
            <a:off x="7457534" y="1160835"/>
            <a:ext cx="3162189"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a:cs typeface="Arial" panose="020B0604020202020204" pitchFamily="34" charset="0"/>
              </a:rPr>
              <a:t>Variable Speed Drive</a:t>
            </a:r>
          </a:p>
        </p:txBody>
      </p:sp>
      <p:sp>
        <p:nvSpPr>
          <p:cNvPr id="7" name="TextBox 6">
            <a:extLst>
              <a:ext uri="{FF2B5EF4-FFF2-40B4-BE49-F238E27FC236}">
                <a16:creationId xmlns:a16="http://schemas.microsoft.com/office/drawing/2014/main" id="{A87F1009-B91A-4F2A-B0B8-C18F09D3E8DC}"/>
              </a:ext>
            </a:extLst>
          </p:cNvPr>
          <p:cNvSpPr txBox="1"/>
          <p:nvPr/>
        </p:nvSpPr>
        <p:spPr>
          <a:xfrm>
            <a:off x="3790554" y="-13113"/>
            <a:ext cx="4610892" cy="1323439"/>
          </a:xfrm>
          <a:prstGeom prst="rect">
            <a:avLst/>
          </a:prstGeom>
          <a:noFill/>
        </p:spPr>
        <p:txBody>
          <a:bodyPr wrap="squar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3000" b="1" i="1" u="none" strike="noStrike" kern="1200" cap="none" spc="0" normalizeH="0" baseline="0" noProof="0" dirty="0">
                <a:ln>
                  <a:noFill/>
                </a:ln>
                <a:solidFill>
                  <a:srgbClr val="000000"/>
                </a:solidFill>
                <a:effectLst/>
                <a:uLnTx/>
                <a:uFillTx/>
                <a:latin typeface="Proxima Nova"/>
                <a:cs typeface="Arial" panose="020B0604020202020204" pitchFamily="34" charset="0"/>
              </a:rPr>
              <a:t>70 % Design Flow Condition</a:t>
            </a:r>
          </a:p>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Proxima Nova"/>
                <a:cs typeface="Arial" panose="020B0604020202020204" pitchFamily="34" charset="0"/>
              </a:rPr>
              <a:t>(Automatic Balancing)</a:t>
            </a:r>
          </a:p>
        </p:txBody>
      </p:sp>
      <p:sp>
        <p:nvSpPr>
          <p:cNvPr id="63495" name="TextBox 17">
            <a:extLst>
              <a:ext uri="{FF2B5EF4-FFF2-40B4-BE49-F238E27FC236}">
                <a16:creationId xmlns:a16="http://schemas.microsoft.com/office/drawing/2014/main" id="{4FC80B6B-A3E6-47CB-A3AE-2A8F1F809D9A}"/>
              </a:ext>
            </a:extLst>
          </p:cNvPr>
          <p:cNvSpPr txBox="1">
            <a:spLocks noChangeArrowheads="1"/>
          </p:cNvSpPr>
          <p:nvPr/>
        </p:nvSpPr>
        <p:spPr bwMode="auto">
          <a:xfrm>
            <a:off x="7801377" y="5704201"/>
            <a:ext cx="2474502" cy="1200329"/>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a:cs typeface="Arial" panose="020B0604020202020204" pitchFamily="34" charset="0"/>
              </a:rPr>
              <a:t>2,360 rpm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a:cs typeface="Arial" panose="020B0604020202020204" pitchFamily="34" charset="0"/>
              </a:rPr>
              <a:t>Eff: 75.8 %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a:cs typeface="Arial" panose="020B0604020202020204" pitchFamily="34" charset="0"/>
              </a:rPr>
              <a:t>Power: 2.5 hp</a:t>
            </a:r>
            <a:endParaRPr kumimoji="0" lang="en-US" altLang="en-US" sz="2400" b="0" i="0" u="none" strike="noStrike" kern="1200" cap="none" spc="0" normalizeH="0" baseline="0" noProof="0" dirty="0">
              <a:ln>
                <a:noFill/>
              </a:ln>
              <a:solidFill>
                <a:srgbClr val="000000"/>
              </a:solidFill>
              <a:effectLst/>
              <a:uLnTx/>
              <a:uFillTx/>
              <a:latin typeface="Proxima Nova"/>
              <a:cs typeface="Arial" panose="020B0604020202020204" pitchFamily="34" charset="0"/>
            </a:endParaRPr>
          </a:p>
        </p:txBody>
      </p:sp>
      <p:sp>
        <p:nvSpPr>
          <p:cNvPr id="63496" name="TextBox 18">
            <a:extLst>
              <a:ext uri="{FF2B5EF4-FFF2-40B4-BE49-F238E27FC236}">
                <a16:creationId xmlns:a16="http://schemas.microsoft.com/office/drawing/2014/main" id="{EA759B25-DDC3-4F36-95ED-8B4DF7EDF372}"/>
              </a:ext>
            </a:extLst>
          </p:cNvPr>
          <p:cNvSpPr txBox="1">
            <a:spLocks noChangeArrowheads="1"/>
          </p:cNvSpPr>
          <p:nvPr/>
        </p:nvSpPr>
        <p:spPr bwMode="auto">
          <a:xfrm>
            <a:off x="2592978" y="5717016"/>
            <a:ext cx="2395151" cy="1200329"/>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a:cs typeface="Arial" panose="020B0604020202020204" pitchFamily="34" charset="0"/>
              </a:rPr>
              <a:t>3,500 rpm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a:cs typeface="Arial" panose="020B0604020202020204" pitchFamily="34" charset="0"/>
              </a:rPr>
              <a:t>Eff: 66.3 %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a:cs typeface="Arial" panose="020B0604020202020204" pitchFamily="34" charset="0"/>
              </a:rPr>
              <a:t>Power: 6.7 hp</a:t>
            </a:r>
            <a:endParaRPr kumimoji="0" lang="en-US" altLang="en-US" sz="2400" b="0" i="0" u="none" strike="noStrike" kern="1200" cap="none" spc="0" normalizeH="0" baseline="0" noProof="0" dirty="0">
              <a:ln>
                <a:noFill/>
              </a:ln>
              <a:solidFill>
                <a:srgbClr val="000000"/>
              </a:solidFill>
              <a:effectLst/>
              <a:uLnTx/>
              <a:uFillTx/>
              <a:latin typeface="Proxima Nova"/>
              <a:cs typeface="Arial" panose="020B0604020202020204" pitchFamily="34" charset="0"/>
            </a:endParaRPr>
          </a:p>
        </p:txBody>
      </p:sp>
      <p:grpSp>
        <p:nvGrpSpPr>
          <p:cNvPr id="2" name="Group 1">
            <a:extLst>
              <a:ext uri="{FF2B5EF4-FFF2-40B4-BE49-F238E27FC236}">
                <a16:creationId xmlns:a16="http://schemas.microsoft.com/office/drawing/2014/main" id="{649BB5FC-9F4D-4034-B0F2-9CB40E9C123F}"/>
              </a:ext>
            </a:extLst>
          </p:cNvPr>
          <p:cNvGrpSpPr/>
          <p:nvPr/>
        </p:nvGrpSpPr>
        <p:grpSpPr>
          <a:xfrm>
            <a:off x="414338" y="1624014"/>
            <a:ext cx="5453062" cy="4205286"/>
            <a:chOff x="1752600" y="1624014"/>
            <a:chExt cx="4114800" cy="3392487"/>
          </a:xfrm>
        </p:grpSpPr>
        <p:pic>
          <p:nvPicPr>
            <p:cNvPr id="56325" name="Picture 1">
              <a:extLst>
                <a:ext uri="{FF2B5EF4-FFF2-40B4-BE49-F238E27FC236}">
                  <a16:creationId xmlns:a16="http://schemas.microsoft.com/office/drawing/2014/main" id="{15F071A0-ACA8-4AC5-832B-B629C801EA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624014"/>
              <a:ext cx="4114800" cy="339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DBFA8FDF-1237-4F41-961D-532A49046E2E}"/>
                </a:ext>
              </a:extLst>
            </p:cNvPr>
            <p:cNvSpPr txBox="1"/>
            <p:nvPr/>
          </p:nvSpPr>
          <p:spPr>
            <a:xfrm>
              <a:off x="2847975" y="2994501"/>
              <a:ext cx="973138" cy="29794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158 </a:t>
              </a:r>
              <a:r>
                <a:rPr kumimoji="0" lang="en-US" sz="18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23" name="Oval 22">
              <a:extLst>
                <a:ext uri="{FF2B5EF4-FFF2-40B4-BE49-F238E27FC236}">
                  <a16:creationId xmlns:a16="http://schemas.microsoft.com/office/drawing/2014/main" id="{A35D296D-217C-44D3-885C-185BA8827C08}"/>
                </a:ext>
              </a:extLst>
            </p:cNvPr>
            <p:cNvSpPr/>
            <p:nvPr/>
          </p:nvSpPr>
          <p:spPr>
            <a:xfrm>
              <a:off x="3251200" y="26670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3" name="Group 2">
            <a:extLst>
              <a:ext uri="{FF2B5EF4-FFF2-40B4-BE49-F238E27FC236}">
                <a16:creationId xmlns:a16="http://schemas.microsoft.com/office/drawing/2014/main" id="{718D29F4-0A25-452E-81BD-CAD4918D1BF0}"/>
              </a:ext>
            </a:extLst>
          </p:cNvPr>
          <p:cNvGrpSpPr/>
          <p:nvPr/>
        </p:nvGrpSpPr>
        <p:grpSpPr>
          <a:xfrm>
            <a:off x="5867400" y="1610691"/>
            <a:ext cx="5680273" cy="4213157"/>
            <a:chOff x="6153150" y="1617664"/>
            <a:chExt cx="4286250" cy="3398837"/>
          </a:xfrm>
        </p:grpSpPr>
        <p:pic>
          <p:nvPicPr>
            <p:cNvPr id="56326" name="Picture 3">
              <a:extLst>
                <a:ext uri="{FF2B5EF4-FFF2-40B4-BE49-F238E27FC236}">
                  <a16:creationId xmlns:a16="http://schemas.microsoft.com/office/drawing/2014/main" id="{8CC44BD6-E598-4561-920F-A9D4509110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3150" y="1617664"/>
              <a:ext cx="4286250" cy="339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C7E54AE9-18C4-4B0D-A306-BDF8521E4635}"/>
                </a:ext>
              </a:extLst>
            </p:cNvPr>
            <p:cNvSpPr txBox="1"/>
            <p:nvPr/>
          </p:nvSpPr>
          <p:spPr>
            <a:xfrm>
              <a:off x="8015949" y="3124612"/>
              <a:ext cx="911489" cy="29794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160 </a:t>
              </a:r>
              <a:r>
                <a:rPr kumimoji="0" lang="en-US" sz="18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24" name="Oval 23">
              <a:extLst>
                <a:ext uri="{FF2B5EF4-FFF2-40B4-BE49-F238E27FC236}">
                  <a16:creationId xmlns:a16="http://schemas.microsoft.com/office/drawing/2014/main" id="{8D5045C3-AAD1-40CA-9661-B6DE5E352B1D}"/>
                </a:ext>
              </a:extLst>
            </p:cNvPr>
            <p:cNvSpPr/>
            <p:nvPr/>
          </p:nvSpPr>
          <p:spPr>
            <a:xfrm>
              <a:off x="8388350" y="281305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D1DEAC-443D-4C83-A3C1-92076CAF894F}"/>
              </a:ext>
            </a:extLst>
          </p:cNvPr>
          <p:cNvSpPr txBox="1"/>
          <p:nvPr/>
        </p:nvSpPr>
        <p:spPr>
          <a:xfrm>
            <a:off x="1803735" y="1148879"/>
            <a:ext cx="2792539"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Fixed Speed Drive</a:t>
            </a:r>
          </a:p>
        </p:txBody>
      </p:sp>
      <p:sp>
        <p:nvSpPr>
          <p:cNvPr id="6" name="TextBox 5">
            <a:extLst>
              <a:ext uri="{FF2B5EF4-FFF2-40B4-BE49-F238E27FC236}">
                <a16:creationId xmlns:a16="http://schemas.microsoft.com/office/drawing/2014/main" id="{F482D8EE-62EF-410D-8246-6E1C18A3D4E5}"/>
              </a:ext>
            </a:extLst>
          </p:cNvPr>
          <p:cNvSpPr txBox="1"/>
          <p:nvPr/>
        </p:nvSpPr>
        <p:spPr>
          <a:xfrm>
            <a:off x="7396179" y="1148879"/>
            <a:ext cx="3054320"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Variable Speed Drive</a:t>
            </a:r>
          </a:p>
        </p:txBody>
      </p:sp>
      <p:sp>
        <p:nvSpPr>
          <p:cNvPr id="7" name="TextBox 6">
            <a:extLst>
              <a:ext uri="{FF2B5EF4-FFF2-40B4-BE49-F238E27FC236}">
                <a16:creationId xmlns:a16="http://schemas.microsoft.com/office/drawing/2014/main" id="{DFB82D0E-599F-4B70-BDF2-5AD4E35A6C1D}"/>
              </a:ext>
            </a:extLst>
          </p:cNvPr>
          <p:cNvSpPr txBox="1"/>
          <p:nvPr/>
        </p:nvSpPr>
        <p:spPr>
          <a:xfrm>
            <a:off x="3501269" y="-10509"/>
            <a:ext cx="4697342" cy="1323439"/>
          </a:xfrm>
          <a:prstGeom prst="rect">
            <a:avLst/>
          </a:prstGeom>
          <a:noFill/>
        </p:spPr>
        <p:txBody>
          <a:bodyPr wrap="squar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30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50 % Design Flow Condition</a:t>
            </a:r>
          </a:p>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(Manual Balancing)</a:t>
            </a:r>
          </a:p>
        </p:txBody>
      </p:sp>
      <p:sp>
        <p:nvSpPr>
          <p:cNvPr id="21" name="TextBox 20">
            <a:extLst>
              <a:ext uri="{FF2B5EF4-FFF2-40B4-BE49-F238E27FC236}">
                <a16:creationId xmlns:a16="http://schemas.microsoft.com/office/drawing/2014/main" id="{6578147D-735E-4683-BF1C-A6884EA79401}"/>
              </a:ext>
            </a:extLst>
          </p:cNvPr>
          <p:cNvSpPr txBox="1"/>
          <p:nvPr/>
        </p:nvSpPr>
        <p:spPr>
          <a:xfrm>
            <a:off x="2661654" y="5657671"/>
            <a:ext cx="2362699" cy="1200329"/>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3,500 rpm</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Eff</a:t>
            </a: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 70.5 %</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7.1 </a:t>
            </a: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hp</a:t>
            </a:r>
            <a:endPar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24" name="TextBox 23">
            <a:extLst>
              <a:ext uri="{FF2B5EF4-FFF2-40B4-BE49-F238E27FC236}">
                <a16:creationId xmlns:a16="http://schemas.microsoft.com/office/drawing/2014/main" id="{668786C4-E0CD-4D36-9FF7-486674770354}"/>
              </a:ext>
            </a:extLst>
          </p:cNvPr>
          <p:cNvSpPr txBox="1"/>
          <p:nvPr/>
        </p:nvSpPr>
        <p:spPr>
          <a:xfrm>
            <a:off x="7961524" y="5657671"/>
            <a:ext cx="2362699" cy="1200329"/>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3,525 rpm</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Eff</a:t>
            </a: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 70.6 %</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7.3 </a:t>
            </a: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hp</a:t>
            </a:r>
            <a:endPar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nvGrpSpPr>
          <p:cNvPr id="3" name="Group 2">
            <a:extLst>
              <a:ext uri="{FF2B5EF4-FFF2-40B4-BE49-F238E27FC236}">
                <a16:creationId xmlns:a16="http://schemas.microsoft.com/office/drawing/2014/main" id="{7D30FA9C-8275-4EA0-9DC8-FCBD962520B8}"/>
              </a:ext>
            </a:extLst>
          </p:cNvPr>
          <p:cNvGrpSpPr/>
          <p:nvPr/>
        </p:nvGrpSpPr>
        <p:grpSpPr>
          <a:xfrm>
            <a:off x="5849940" y="1594642"/>
            <a:ext cx="5253875" cy="4130242"/>
            <a:chOff x="6340475" y="1644650"/>
            <a:chExt cx="3989388" cy="3316288"/>
          </a:xfrm>
        </p:grpSpPr>
        <p:pic>
          <p:nvPicPr>
            <p:cNvPr id="57350" name="Picture 3">
              <a:extLst>
                <a:ext uri="{FF2B5EF4-FFF2-40B4-BE49-F238E27FC236}">
                  <a16:creationId xmlns:a16="http://schemas.microsoft.com/office/drawing/2014/main" id="{F7335D9C-291E-4E23-AFB7-A3C3B6AC75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1644650"/>
              <a:ext cx="3989388"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3C967467-A2C8-4BE9-A04C-FDB5F626C4C9}"/>
                </a:ext>
              </a:extLst>
            </p:cNvPr>
            <p:cNvSpPr txBox="1"/>
            <p:nvPr/>
          </p:nvSpPr>
          <p:spPr>
            <a:xfrm>
              <a:off x="7543800" y="3063876"/>
              <a:ext cx="914400" cy="296547"/>
            </a:xfrm>
            <a:prstGeom prst="rect">
              <a:avLst/>
            </a:prstGeom>
            <a:noFill/>
          </p:spPr>
          <p:txBody>
            <a:bodyPr>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184 </a:t>
              </a:r>
              <a:r>
                <a:rPr kumimoji="0" lang="en-US" sz="18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25" name="Oval 24">
              <a:extLst>
                <a:ext uri="{FF2B5EF4-FFF2-40B4-BE49-F238E27FC236}">
                  <a16:creationId xmlns:a16="http://schemas.microsoft.com/office/drawing/2014/main" id="{05D3BA7A-0DF2-4D8F-B49D-4D54C6057875}"/>
                </a:ext>
              </a:extLst>
            </p:cNvPr>
            <p:cNvSpPr/>
            <p:nvPr/>
          </p:nvSpPr>
          <p:spPr>
            <a:xfrm>
              <a:off x="8001000" y="26670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2" name="Group 1">
            <a:extLst>
              <a:ext uri="{FF2B5EF4-FFF2-40B4-BE49-F238E27FC236}">
                <a16:creationId xmlns:a16="http://schemas.microsoft.com/office/drawing/2014/main" id="{BAEEF2F6-ED94-4C07-A5B3-B0025D8A925E}"/>
              </a:ext>
            </a:extLst>
          </p:cNvPr>
          <p:cNvGrpSpPr/>
          <p:nvPr/>
        </p:nvGrpSpPr>
        <p:grpSpPr>
          <a:xfrm>
            <a:off x="550070" y="1644650"/>
            <a:ext cx="5299870" cy="4120356"/>
            <a:chOff x="1825626" y="1644650"/>
            <a:chExt cx="4024313" cy="3308350"/>
          </a:xfrm>
        </p:grpSpPr>
        <p:pic>
          <p:nvPicPr>
            <p:cNvPr id="57349" name="Picture 1">
              <a:extLst>
                <a:ext uri="{FF2B5EF4-FFF2-40B4-BE49-F238E27FC236}">
                  <a16:creationId xmlns:a16="http://schemas.microsoft.com/office/drawing/2014/main" id="{806A38ED-2B62-4555-945B-4C8AC5F301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5626" y="1644650"/>
              <a:ext cx="4024313"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EE252D30-06C9-4CFC-9009-0702AA72CC14}"/>
                </a:ext>
              </a:extLst>
            </p:cNvPr>
            <p:cNvSpPr txBox="1"/>
            <p:nvPr/>
          </p:nvSpPr>
          <p:spPr>
            <a:xfrm>
              <a:off x="3081338" y="3046414"/>
              <a:ext cx="919162" cy="296547"/>
            </a:xfrm>
            <a:prstGeom prst="rect">
              <a:avLst/>
            </a:prstGeom>
            <a:noFill/>
          </p:spPr>
          <p:txBody>
            <a:bodyPr>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182 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
          <p:nvSpPr>
            <p:cNvPr id="26" name="Oval 25">
              <a:extLst>
                <a:ext uri="{FF2B5EF4-FFF2-40B4-BE49-F238E27FC236}">
                  <a16:creationId xmlns:a16="http://schemas.microsoft.com/office/drawing/2014/main" id="{639C377F-B849-478E-ABD9-363DF7EB20AF}"/>
                </a:ext>
              </a:extLst>
            </p:cNvPr>
            <p:cNvSpPr/>
            <p:nvPr/>
          </p:nvSpPr>
          <p:spPr>
            <a:xfrm>
              <a:off x="3429000" y="26670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A400DE-58CA-4C03-BAF6-260986235ACA}"/>
              </a:ext>
            </a:extLst>
          </p:cNvPr>
          <p:cNvSpPr txBox="1"/>
          <p:nvPr/>
        </p:nvSpPr>
        <p:spPr>
          <a:xfrm>
            <a:off x="1867553" y="1137320"/>
            <a:ext cx="2802219"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Fixed Speed Drive</a:t>
            </a:r>
          </a:p>
        </p:txBody>
      </p:sp>
      <p:sp>
        <p:nvSpPr>
          <p:cNvPr id="6" name="TextBox 5">
            <a:extLst>
              <a:ext uri="{FF2B5EF4-FFF2-40B4-BE49-F238E27FC236}">
                <a16:creationId xmlns:a16="http://schemas.microsoft.com/office/drawing/2014/main" id="{B0B8B184-038D-43AB-8C6D-BC35205DD02F}"/>
              </a:ext>
            </a:extLst>
          </p:cNvPr>
          <p:cNvSpPr txBox="1"/>
          <p:nvPr/>
        </p:nvSpPr>
        <p:spPr>
          <a:xfrm>
            <a:off x="7056984" y="1162246"/>
            <a:ext cx="3031332" cy="46166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Variable Speed Drive</a:t>
            </a:r>
          </a:p>
        </p:txBody>
      </p:sp>
      <p:sp>
        <p:nvSpPr>
          <p:cNvPr id="7" name="TextBox 6">
            <a:extLst>
              <a:ext uri="{FF2B5EF4-FFF2-40B4-BE49-F238E27FC236}">
                <a16:creationId xmlns:a16="http://schemas.microsoft.com/office/drawing/2014/main" id="{8659B884-5E0D-44C3-B192-0967FEE486FB}"/>
              </a:ext>
            </a:extLst>
          </p:cNvPr>
          <p:cNvSpPr txBox="1"/>
          <p:nvPr/>
        </p:nvSpPr>
        <p:spPr>
          <a:xfrm>
            <a:off x="3790554" y="0"/>
            <a:ext cx="4610892" cy="1323439"/>
          </a:xfrm>
          <a:prstGeom prst="rect">
            <a:avLst/>
          </a:prstGeom>
          <a:noFill/>
        </p:spPr>
        <p:txBody>
          <a:bodyPr wrap="squar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30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50 % Design Flow Condition</a:t>
            </a:r>
          </a:p>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(Automatic Balancing)</a:t>
            </a:r>
          </a:p>
        </p:txBody>
      </p:sp>
      <p:sp>
        <p:nvSpPr>
          <p:cNvPr id="25" name="TextBox 24">
            <a:extLst>
              <a:ext uri="{FF2B5EF4-FFF2-40B4-BE49-F238E27FC236}">
                <a16:creationId xmlns:a16="http://schemas.microsoft.com/office/drawing/2014/main" id="{96E2780B-1D3A-4B76-89CA-76F4A8D0DA96}"/>
              </a:ext>
            </a:extLst>
          </p:cNvPr>
          <p:cNvSpPr txBox="1"/>
          <p:nvPr/>
        </p:nvSpPr>
        <p:spPr>
          <a:xfrm>
            <a:off x="2710478" y="5657671"/>
            <a:ext cx="2449511" cy="1200329"/>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3,500 rpm</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Eff</a:t>
            </a: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 55.6 %</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5.9 </a:t>
            </a: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hp</a:t>
            </a:r>
            <a:endPar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nvGrpSpPr>
          <p:cNvPr id="3" name="Group 2">
            <a:extLst>
              <a:ext uri="{FF2B5EF4-FFF2-40B4-BE49-F238E27FC236}">
                <a16:creationId xmlns:a16="http://schemas.microsoft.com/office/drawing/2014/main" id="{FA14606E-F5A3-421D-B0EF-C44D713F3CBF}"/>
              </a:ext>
            </a:extLst>
          </p:cNvPr>
          <p:cNvGrpSpPr/>
          <p:nvPr/>
        </p:nvGrpSpPr>
        <p:grpSpPr>
          <a:xfrm>
            <a:off x="572691" y="1546227"/>
            <a:ext cx="5391944" cy="4194176"/>
            <a:chOff x="1771650" y="1679575"/>
            <a:chExt cx="4184650" cy="3252788"/>
          </a:xfrm>
        </p:grpSpPr>
        <p:pic>
          <p:nvPicPr>
            <p:cNvPr id="58374" name="Picture 3">
              <a:extLst>
                <a:ext uri="{FF2B5EF4-FFF2-40B4-BE49-F238E27FC236}">
                  <a16:creationId xmlns:a16="http://schemas.microsoft.com/office/drawing/2014/main" id="{7CBA57AB-3300-4D5E-ADAB-62FCF930306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71650" y="1679575"/>
              <a:ext cx="4184650" cy="325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14">
              <a:extLst>
                <a:ext uri="{FF2B5EF4-FFF2-40B4-BE49-F238E27FC236}">
                  <a16:creationId xmlns:a16="http://schemas.microsoft.com/office/drawing/2014/main" id="{C31C07BA-34F7-4F5D-8102-59BA1BD57FDA}"/>
                </a:ext>
              </a:extLst>
            </p:cNvPr>
            <p:cNvSpPr/>
            <p:nvPr/>
          </p:nvSpPr>
          <p:spPr>
            <a:xfrm>
              <a:off x="2895600" y="2590800"/>
              <a:ext cx="166688" cy="16668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7026F6C3-3AB3-4E95-9DA9-C17371DD51B5}"/>
                </a:ext>
              </a:extLst>
            </p:cNvPr>
            <p:cNvSpPr txBox="1"/>
            <p:nvPr/>
          </p:nvSpPr>
          <p:spPr>
            <a:xfrm>
              <a:off x="2584451" y="2989263"/>
              <a:ext cx="1121206" cy="28643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113 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grpSp>
        <p:nvGrpSpPr>
          <p:cNvPr id="2" name="Group 1">
            <a:extLst>
              <a:ext uri="{FF2B5EF4-FFF2-40B4-BE49-F238E27FC236}">
                <a16:creationId xmlns:a16="http://schemas.microsoft.com/office/drawing/2014/main" id="{2FC1EB7F-6E7E-4837-80BD-760B3F0018FB}"/>
              </a:ext>
            </a:extLst>
          </p:cNvPr>
          <p:cNvGrpSpPr/>
          <p:nvPr/>
        </p:nvGrpSpPr>
        <p:grpSpPr>
          <a:xfrm>
            <a:off x="5964635" y="1546227"/>
            <a:ext cx="5216031" cy="4194176"/>
            <a:chOff x="6342064" y="1679575"/>
            <a:chExt cx="4048125" cy="3252788"/>
          </a:xfrm>
        </p:grpSpPr>
        <p:pic>
          <p:nvPicPr>
            <p:cNvPr id="58373" name="Picture 1">
              <a:extLst>
                <a:ext uri="{FF2B5EF4-FFF2-40B4-BE49-F238E27FC236}">
                  <a16:creationId xmlns:a16="http://schemas.microsoft.com/office/drawing/2014/main" id="{0E3E4AD0-6B62-4482-90F1-2460AF3140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2064" y="1679575"/>
              <a:ext cx="4048125" cy="325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15">
              <a:extLst>
                <a:ext uri="{FF2B5EF4-FFF2-40B4-BE49-F238E27FC236}">
                  <a16:creationId xmlns:a16="http://schemas.microsoft.com/office/drawing/2014/main" id="{58C2D713-B940-4DE4-87FA-F0E6C021F985}"/>
                </a:ext>
              </a:extLst>
            </p:cNvPr>
            <p:cNvSpPr/>
            <p:nvPr/>
          </p:nvSpPr>
          <p:spPr>
            <a:xfrm>
              <a:off x="8840788" y="3040064"/>
              <a:ext cx="165100" cy="16827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4CEF2506-26FF-40BB-ADFB-2501CC8CBE20}"/>
                </a:ext>
              </a:extLst>
            </p:cNvPr>
            <p:cNvSpPr txBox="1"/>
            <p:nvPr/>
          </p:nvSpPr>
          <p:spPr>
            <a:xfrm>
              <a:off x="8378826" y="3324226"/>
              <a:ext cx="961308" cy="286435"/>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115 gpm</a:t>
              </a:r>
              <a:endParaRPr kumimoji="0" 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grpSp>
      <p:sp>
        <p:nvSpPr>
          <p:cNvPr id="28" name="TextBox 27">
            <a:extLst>
              <a:ext uri="{FF2B5EF4-FFF2-40B4-BE49-F238E27FC236}">
                <a16:creationId xmlns:a16="http://schemas.microsoft.com/office/drawing/2014/main" id="{EE20A4E2-CACD-4FF9-8C62-DCD220C8A647}"/>
              </a:ext>
            </a:extLst>
          </p:cNvPr>
          <p:cNvSpPr txBox="1"/>
          <p:nvPr/>
        </p:nvSpPr>
        <p:spPr>
          <a:xfrm>
            <a:off x="7989515" y="5657670"/>
            <a:ext cx="2602210" cy="1200329"/>
          </a:xfrm>
          <a:prstGeom prst="rect">
            <a:avLst/>
          </a:prstGeom>
          <a:noFill/>
        </p:spPr>
        <p:txBody>
          <a:bodyPr wrap="square">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1,420 rpm</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Eff</a:t>
            </a: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 76 %</a:t>
            </a:r>
          </a:p>
          <a:p>
            <a:pPr marL="0" marR="0" lvl="0" indent="0" algn="l" defTabSz="51435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Power: 0.6 </a:t>
            </a:r>
            <a:r>
              <a:rPr kumimoji="0" lang="en-US" sz="2400" b="1" i="0" u="none" strike="noStrike" kern="1200" cap="none" spc="0" normalizeH="0" baseline="0" noProof="0" dirty="0" err="1">
                <a:ln>
                  <a:noFill/>
                </a:ln>
                <a:solidFill>
                  <a:srgbClr val="000000"/>
                </a:solidFill>
                <a:effectLst/>
                <a:uLnTx/>
                <a:uFillTx/>
                <a:latin typeface="Proxima Nova" panose="02000506030000020004"/>
                <a:cs typeface="Arial" panose="020B0604020202020204" pitchFamily="34" charset="0"/>
              </a:rPr>
              <a:t>hp</a:t>
            </a:r>
            <a:endParaRPr kumimoji="0" lang="en-US" sz="24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9395" name="Object 13">
            <a:extLst>
              <a:ext uri="{FF2B5EF4-FFF2-40B4-BE49-F238E27FC236}">
                <a16:creationId xmlns:a16="http://schemas.microsoft.com/office/drawing/2014/main" id="{C4F99AAE-E682-42AD-A056-67F53BEC7F11}"/>
              </a:ext>
            </a:extLst>
          </p:cNvPr>
          <p:cNvGraphicFramePr>
            <a:graphicFrameLocks noGrp="1" noChangeAspect="1"/>
          </p:cNvGraphicFramePr>
          <p:nvPr>
            <p:ph idx="1"/>
          </p:nvPr>
        </p:nvGraphicFramePr>
        <p:xfrm>
          <a:off x="1351755" y="167369"/>
          <a:ext cx="9070975" cy="6007403"/>
        </p:xfrm>
        <a:graphic>
          <a:graphicData uri="http://schemas.openxmlformats.org/presentationml/2006/ole">
            <mc:AlternateContent xmlns:mc="http://schemas.openxmlformats.org/markup-compatibility/2006">
              <mc:Choice xmlns:v="urn:schemas-microsoft-com:vml" Requires="v">
                <p:oleObj name="Chart" r:id="rId2" imgW="6400800" imgH="4238628" progId="Excel.Chart.8">
                  <p:embed/>
                </p:oleObj>
              </mc:Choice>
              <mc:Fallback>
                <p:oleObj name="Chart" r:id="rId2" imgW="6400800" imgH="4238628" progId="Excel.Chart.8">
                  <p:embed/>
                  <p:pic>
                    <p:nvPicPr>
                      <p:cNvPr id="59395" name="Object 13">
                        <a:extLst>
                          <a:ext uri="{FF2B5EF4-FFF2-40B4-BE49-F238E27FC236}">
                            <a16:creationId xmlns:a16="http://schemas.microsoft.com/office/drawing/2014/main" id="{C4F99AAE-E682-42AD-A056-67F53BEC7F11}"/>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1755" y="167369"/>
                        <a:ext cx="9070975" cy="6007403"/>
                      </a:xfrm>
                      <a:prstGeom prst="rect">
                        <a:avLst/>
                      </a:prstGeom>
                      <a:noFill/>
                      <a:ln>
                        <a:noFill/>
                      </a:ln>
                    </p:spPr>
                  </p:pic>
                </p:oleObj>
              </mc:Fallback>
            </mc:AlternateContent>
          </a:graphicData>
        </a:graphic>
      </p:graphicFrame>
      <p:sp>
        <p:nvSpPr>
          <p:cNvPr id="59396" name="Text Box 25">
            <a:extLst>
              <a:ext uri="{FF2B5EF4-FFF2-40B4-BE49-F238E27FC236}">
                <a16:creationId xmlns:a16="http://schemas.microsoft.com/office/drawing/2014/main" id="{65F8C5DE-43D8-48F6-915B-13F81E12729B}"/>
              </a:ext>
            </a:extLst>
          </p:cNvPr>
          <p:cNvSpPr txBox="1">
            <a:spLocks noChangeArrowheads="1"/>
          </p:cNvSpPr>
          <p:nvPr/>
        </p:nvSpPr>
        <p:spPr bwMode="auto">
          <a:xfrm>
            <a:off x="3642518" y="912350"/>
            <a:ext cx="212620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30% @ </a:t>
            </a:r>
            <a:r>
              <a:rPr kumimoji="0" lang="en-US" alt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3.2 hp</a:t>
            </a:r>
          </a:p>
        </p:txBody>
      </p:sp>
      <p:sp>
        <p:nvSpPr>
          <p:cNvPr id="59397" name="Text Box 26">
            <a:extLst>
              <a:ext uri="{FF2B5EF4-FFF2-40B4-BE49-F238E27FC236}">
                <a16:creationId xmlns:a16="http://schemas.microsoft.com/office/drawing/2014/main" id="{2EE4DB70-04C6-4CB6-8F27-388BC88014E3}"/>
              </a:ext>
            </a:extLst>
          </p:cNvPr>
          <p:cNvSpPr txBox="1">
            <a:spLocks noChangeArrowheads="1"/>
          </p:cNvSpPr>
          <p:nvPr/>
        </p:nvSpPr>
        <p:spPr bwMode="auto">
          <a:xfrm>
            <a:off x="6933975" y="1645519"/>
            <a:ext cx="17570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a:ln>
                  <a:noFill/>
                </a:ln>
                <a:solidFill>
                  <a:srgbClr val="000000"/>
                </a:solidFill>
                <a:effectLst/>
                <a:uLnTx/>
                <a:uFillTx/>
                <a:latin typeface="Proxima Nova" panose="02000506030000020004"/>
                <a:cs typeface="Arial" panose="020B0604020202020204" pitchFamily="34" charset="0"/>
              </a:rPr>
              <a:t>100% @ </a:t>
            </a:r>
            <a:r>
              <a:rPr kumimoji="0" lang="en-US" altLang="en-US" sz="1800" b="0" i="0" u="none" strike="noStrike" kern="1200" cap="none" spc="0" normalizeH="0" baseline="0" noProof="0">
                <a:ln>
                  <a:noFill/>
                </a:ln>
                <a:solidFill>
                  <a:srgbClr val="000000"/>
                </a:solidFill>
                <a:effectLst/>
                <a:uLnTx/>
                <a:uFillTx/>
                <a:latin typeface="Proxima Nova" panose="02000506030000020004"/>
                <a:cs typeface="Arial" panose="020B0604020202020204" pitchFamily="34" charset="0"/>
              </a:rPr>
              <a:t>4 hp</a:t>
            </a:r>
          </a:p>
        </p:txBody>
      </p:sp>
      <p:sp>
        <p:nvSpPr>
          <p:cNvPr id="59398" name="Text Box 27">
            <a:extLst>
              <a:ext uri="{FF2B5EF4-FFF2-40B4-BE49-F238E27FC236}">
                <a16:creationId xmlns:a16="http://schemas.microsoft.com/office/drawing/2014/main" id="{BC40B89A-5388-43CB-B187-0552A4B56595}"/>
              </a:ext>
            </a:extLst>
          </p:cNvPr>
          <p:cNvSpPr txBox="1">
            <a:spLocks noChangeArrowheads="1"/>
          </p:cNvSpPr>
          <p:nvPr/>
        </p:nvSpPr>
        <p:spPr bwMode="auto">
          <a:xfrm>
            <a:off x="5705831" y="683228"/>
            <a:ext cx="18186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70% @ </a:t>
            </a:r>
            <a:r>
              <a:rPr kumimoji="0" lang="en-US" altLang="en-US" sz="1800" b="0"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3.8 hp</a:t>
            </a:r>
          </a:p>
        </p:txBody>
      </p:sp>
      <p:sp>
        <p:nvSpPr>
          <p:cNvPr id="59399" name="Text Box 29">
            <a:extLst>
              <a:ext uri="{FF2B5EF4-FFF2-40B4-BE49-F238E27FC236}">
                <a16:creationId xmlns:a16="http://schemas.microsoft.com/office/drawing/2014/main" id="{F1486631-ED12-41A4-ABF8-C052926414FC}"/>
              </a:ext>
            </a:extLst>
          </p:cNvPr>
          <p:cNvSpPr txBox="1">
            <a:spLocks noChangeArrowheads="1"/>
          </p:cNvSpPr>
          <p:nvPr/>
        </p:nvSpPr>
        <p:spPr bwMode="auto">
          <a:xfrm>
            <a:off x="8548685" y="3415555"/>
            <a:ext cx="1799389"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FF"/>
                </a:solidFill>
                <a:effectLst/>
                <a:uLnTx/>
                <a:uFillTx/>
                <a:latin typeface="Proxima Nova" panose="02000506030000020004"/>
                <a:cs typeface="Arial" panose="020B0604020202020204" pitchFamily="34" charset="0"/>
              </a:rPr>
              <a:t>Pump Curve</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FF"/>
                </a:solidFill>
                <a:effectLst/>
                <a:uLnTx/>
                <a:uFillTx/>
                <a:latin typeface="Proxima Nova" panose="02000506030000020004"/>
                <a:cs typeface="Arial" panose="020B0604020202020204" pitchFamily="34" charset="0"/>
              </a:rPr>
              <a:t>3500 rpm</a:t>
            </a:r>
          </a:p>
        </p:txBody>
      </p:sp>
      <p:sp>
        <p:nvSpPr>
          <p:cNvPr id="66568" name="TextBox 27">
            <a:extLst>
              <a:ext uri="{FF2B5EF4-FFF2-40B4-BE49-F238E27FC236}">
                <a16:creationId xmlns:a16="http://schemas.microsoft.com/office/drawing/2014/main" id="{3B6B683D-6E01-49CA-A33B-BECD090A1CB9}"/>
              </a:ext>
            </a:extLst>
          </p:cNvPr>
          <p:cNvSpPr txBox="1">
            <a:spLocks noChangeArrowheads="1"/>
          </p:cNvSpPr>
          <p:nvPr/>
        </p:nvSpPr>
        <p:spPr bwMode="auto">
          <a:xfrm>
            <a:off x="4731544" y="6044126"/>
            <a:ext cx="2851112" cy="830997"/>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Proxima Nova" panose="02000506030000020004"/>
                <a:cs typeface="Arial" panose="020B0604020202020204" pitchFamily="34" charset="0"/>
              </a:rPr>
              <a:t>Automatic Balancing Valves</a:t>
            </a:r>
          </a:p>
        </p:txBody>
      </p:sp>
      <p:sp>
        <p:nvSpPr>
          <p:cNvPr id="3077" name="Rectangle 5">
            <a:extLst>
              <a:ext uri="{FF2B5EF4-FFF2-40B4-BE49-F238E27FC236}">
                <a16:creationId xmlns:a16="http://schemas.microsoft.com/office/drawing/2014/main" id="{427E936E-0D2F-4290-865A-5CD3D38B3801}"/>
              </a:ext>
            </a:extLst>
          </p:cNvPr>
          <p:cNvSpPr>
            <a:spLocks noGrp="1" noChangeArrowheads="1"/>
          </p:cNvSpPr>
          <p:nvPr>
            <p:ph type="title"/>
          </p:nvPr>
        </p:nvSpPr>
        <p:spPr>
          <a:xfrm>
            <a:off x="4184033" y="-34394"/>
            <a:ext cx="5045425" cy="642937"/>
          </a:xfrm>
        </p:spPr>
        <p:txBody>
          <a:bodyPr>
            <a:noAutofit/>
          </a:bodyPr>
          <a:lstStyle/>
          <a:p>
            <a:pPr>
              <a:defRPr/>
            </a:pPr>
            <a:r>
              <a:rPr lang="en-US" sz="3000" dirty="0">
                <a:solidFill>
                  <a:schemeClr val="tx1"/>
                </a:solidFill>
                <a:latin typeface="Proxima Nova" panose="02000506030000020004"/>
              </a:rPr>
              <a:t>Fixed Speed Pump Operation</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0419" name="Object 8">
            <a:extLst>
              <a:ext uri="{FF2B5EF4-FFF2-40B4-BE49-F238E27FC236}">
                <a16:creationId xmlns:a16="http://schemas.microsoft.com/office/drawing/2014/main" id="{82DD81CA-E83A-49D5-AB1E-9FA8A559680D}"/>
              </a:ext>
            </a:extLst>
          </p:cNvPr>
          <p:cNvGraphicFramePr>
            <a:graphicFrameLocks noChangeAspect="1"/>
          </p:cNvGraphicFramePr>
          <p:nvPr/>
        </p:nvGraphicFramePr>
        <p:xfrm>
          <a:off x="1437966" y="195262"/>
          <a:ext cx="9070156" cy="5984510"/>
        </p:xfrm>
        <a:graphic>
          <a:graphicData uri="http://schemas.openxmlformats.org/presentationml/2006/ole">
            <mc:AlternateContent xmlns:mc="http://schemas.openxmlformats.org/markup-compatibility/2006">
              <mc:Choice xmlns:v="urn:schemas-microsoft-com:vml" Requires="v">
                <p:oleObj name="Chart" r:id="rId2" imgW="6410241" imgH="4248085" progId="Excel.Chart.8">
                  <p:embed/>
                </p:oleObj>
              </mc:Choice>
              <mc:Fallback>
                <p:oleObj name="Chart" r:id="rId2" imgW="6410241" imgH="4248085" progId="Excel.Chart.8">
                  <p:embed/>
                  <p:pic>
                    <p:nvPicPr>
                      <p:cNvPr id="60419" name="Object 8">
                        <a:extLst>
                          <a:ext uri="{FF2B5EF4-FFF2-40B4-BE49-F238E27FC236}">
                            <a16:creationId xmlns:a16="http://schemas.microsoft.com/office/drawing/2014/main" id="{82DD81CA-E83A-49D5-AB1E-9FA8A55968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7966" y="195262"/>
                        <a:ext cx="9070156" cy="5984510"/>
                      </a:xfrm>
                      <a:prstGeom prst="rect">
                        <a:avLst/>
                      </a:prstGeom>
                      <a:noFill/>
                      <a:ln>
                        <a:noFill/>
                      </a:ln>
                    </p:spPr>
                  </p:pic>
                </p:oleObj>
              </mc:Fallback>
            </mc:AlternateContent>
          </a:graphicData>
        </a:graphic>
      </p:graphicFrame>
      <p:sp>
        <p:nvSpPr>
          <p:cNvPr id="60420" name="Text Box 16">
            <a:extLst>
              <a:ext uri="{FF2B5EF4-FFF2-40B4-BE49-F238E27FC236}">
                <a16:creationId xmlns:a16="http://schemas.microsoft.com/office/drawing/2014/main" id="{FC254B85-1064-4671-A4B4-CF49B2B92F4D}"/>
              </a:ext>
            </a:extLst>
          </p:cNvPr>
          <p:cNvSpPr txBox="1">
            <a:spLocks noChangeArrowheads="1"/>
          </p:cNvSpPr>
          <p:nvPr/>
        </p:nvSpPr>
        <p:spPr bwMode="auto">
          <a:xfrm>
            <a:off x="9156776" y="2880459"/>
            <a:ext cx="1748284"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FF"/>
                </a:solidFill>
                <a:effectLst/>
                <a:uLnTx/>
                <a:uFillTx/>
                <a:latin typeface="Proxima Nova"/>
                <a:cs typeface="Arial" panose="020B0604020202020204" pitchFamily="34" charset="0"/>
              </a:rPr>
              <a:t>Pump Curve</a:t>
            </a:r>
          </a:p>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FF"/>
                </a:solidFill>
                <a:effectLst/>
                <a:uLnTx/>
                <a:uFillTx/>
                <a:latin typeface="Proxima Nova"/>
                <a:cs typeface="Arial" panose="020B0604020202020204" pitchFamily="34" charset="0"/>
              </a:rPr>
              <a:t>3500 rpm</a:t>
            </a:r>
          </a:p>
        </p:txBody>
      </p:sp>
      <p:sp>
        <p:nvSpPr>
          <p:cNvPr id="60421" name="Text Box 17">
            <a:extLst>
              <a:ext uri="{FF2B5EF4-FFF2-40B4-BE49-F238E27FC236}">
                <a16:creationId xmlns:a16="http://schemas.microsoft.com/office/drawing/2014/main" id="{85591B3B-D3B4-43ED-8CFC-3DA930522D68}"/>
              </a:ext>
            </a:extLst>
          </p:cNvPr>
          <p:cNvSpPr txBox="1">
            <a:spLocks noChangeArrowheads="1"/>
          </p:cNvSpPr>
          <p:nvPr/>
        </p:nvSpPr>
        <p:spPr bwMode="auto">
          <a:xfrm>
            <a:off x="8181779" y="3748292"/>
            <a:ext cx="17482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FF"/>
                </a:solidFill>
                <a:effectLst/>
                <a:uLnTx/>
                <a:uFillTx/>
                <a:latin typeface="Proxima Nova"/>
                <a:cs typeface="Arial" panose="020B0604020202020204" pitchFamily="34" charset="0"/>
              </a:rPr>
              <a:t>2990 rpm</a:t>
            </a:r>
          </a:p>
        </p:txBody>
      </p:sp>
      <p:sp>
        <p:nvSpPr>
          <p:cNvPr id="60422" name="Text Box 18">
            <a:extLst>
              <a:ext uri="{FF2B5EF4-FFF2-40B4-BE49-F238E27FC236}">
                <a16:creationId xmlns:a16="http://schemas.microsoft.com/office/drawing/2014/main" id="{830D9A82-6B0A-4C3F-96A3-AC1C33D278A4}"/>
              </a:ext>
            </a:extLst>
          </p:cNvPr>
          <p:cNvSpPr txBox="1">
            <a:spLocks noChangeArrowheads="1"/>
          </p:cNvSpPr>
          <p:nvPr/>
        </p:nvSpPr>
        <p:spPr bwMode="auto">
          <a:xfrm>
            <a:off x="6468121" y="4400909"/>
            <a:ext cx="17482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FF"/>
                </a:solidFill>
                <a:effectLst/>
                <a:uLnTx/>
                <a:uFillTx/>
                <a:latin typeface="Proxima Nova"/>
                <a:cs typeface="Arial" panose="020B0604020202020204" pitchFamily="34" charset="0"/>
              </a:rPr>
              <a:t>2130 rpm</a:t>
            </a:r>
          </a:p>
        </p:txBody>
      </p:sp>
      <p:sp>
        <p:nvSpPr>
          <p:cNvPr id="60423" name="Text Box 12">
            <a:extLst>
              <a:ext uri="{FF2B5EF4-FFF2-40B4-BE49-F238E27FC236}">
                <a16:creationId xmlns:a16="http://schemas.microsoft.com/office/drawing/2014/main" id="{C83CB998-4CA4-41C0-9CB9-024FE5EE2DB9}"/>
              </a:ext>
            </a:extLst>
          </p:cNvPr>
          <p:cNvSpPr txBox="1">
            <a:spLocks noChangeArrowheads="1"/>
          </p:cNvSpPr>
          <p:nvPr/>
        </p:nvSpPr>
        <p:spPr bwMode="auto">
          <a:xfrm>
            <a:off x="6776344" y="1602141"/>
            <a:ext cx="180058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a:cs typeface="Arial" panose="020B0604020202020204" pitchFamily="34" charset="0"/>
              </a:rPr>
              <a:t>100% @</a:t>
            </a:r>
            <a:r>
              <a:rPr kumimoji="0" lang="en-US" altLang="en-US" sz="1800" b="0" i="0" u="none" strike="noStrike" kern="1200" cap="none" spc="0" normalizeH="0" baseline="0" noProof="0" dirty="0">
                <a:ln>
                  <a:noFill/>
                </a:ln>
                <a:solidFill>
                  <a:srgbClr val="000000"/>
                </a:solidFill>
                <a:effectLst/>
                <a:uLnTx/>
                <a:uFillTx/>
                <a:latin typeface="Proxima Nova"/>
                <a:cs typeface="Arial" panose="020B0604020202020204" pitchFamily="34" charset="0"/>
              </a:rPr>
              <a:t> 3.9 hp</a:t>
            </a:r>
          </a:p>
        </p:txBody>
      </p:sp>
      <p:sp>
        <p:nvSpPr>
          <p:cNvPr id="60424" name="Text Box 13">
            <a:extLst>
              <a:ext uri="{FF2B5EF4-FFF2-40B4-BE49-F238E27FC236}">
                <a16:creationId xmlns:a16="http://schemas.microsoft.com/office/drawing/2014/main" id="{440328E6-BB8A-4D19-A71A-E03BD90C77C7}"/>
              </a:ext>
            </a:extLst>
          </p:cNvPr>
          <p:cNvSpPr txBox="1">
            <a:spLocks noChangeArrowheads="1"/>
          </p:cNvSpPr>
          <p:nvPr/>
        </p:nvSpPr>
        <p:spPr bwMode="auto">
          <a:xfrm>
            <a:off x="6551465" y="2718876"/>
            <a:ext cx="17482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a:cs typeface="Arial" panose="020B0604020202020204" pitchFamily="34" charset="0"/>
              </a:rPr>
              <a:t>70% @</a:t>
            </a:r>
            <a:r>
              <a:rPr kumimoji="0" lang="en-US" altLang="en-US" sz="1800" b="0" i="0" u="none" strike="noStrike" kern="1200" cap="none" spc="0" normalizeH="0" baseline="0" noProof="0" dirty="0">
                <a:ln>
                  <a:noFill/>
                </a:ln>
                <a:solidFill>
                  <a:srgbClr val="000000"/>
                </a:solidFill>
                <a:effectLst/>
                <a:uLnTx/>
                <a:uFillTx/>
                <a:latin typeface="Proxima Nova"/>
                <a:cs typeface="Arial" panose="020B0604020202020204" pitchFamily="34" charset="0"/>
              </a:rPr>
              <a:t> 2.5 hp</a:t>
            </a:r>
          </a:p>
        </p:txBody>
      </p:sp>
      <p:sp>
        <p:nvSpPr>
          <p:cNvPr id="60425" name="Text Box 14">
            <a:extLst>
              <a:ext uri="{FF2B5EF4-FFF2-40B4-BE49-F238E27FC236}">
                <a16:creationId xmlns:a16="http://schemas.microsoft.com/office/drawing/2014/main" id="{D23151F7-02D6-44A3-89BE-93AA857773F3}"/>
              </a:ext>
            </a:extLst>
          </p:cNvPr>
          <p:cNvSpPr txBox="1">
            <a:spLocks noChangeArrowheads="1"/>
          </p:cNvSpPr>
          <p:nvPr/>
        </p:nvSpPr>
        <p:spPr bwMode="auto">
          <a:xfrm>
            <a:off x="5674296" y="3783348"/>
            <a:ext cx="17482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Proxima Nova"/>
                <a:cs typeface="Arial" panose="020B0604020202020204" pitchFamily="34" charset="0"/>
              </a:rPr>
              <a:t>30% @ </a:t>
            </a:r>
            <a:r>
              <a:rPr kumimoji="0" lang="en-US" altLang="en-US" sz="1800" b="0" i="0" u="none" strike="noStrike" kern="1200" cap="none" spc="0" normalizeH="0" baseline="0" noProof="0" dirty="0">
                <a:ln>
                  <a:noFill/>
                </a:ln>
                <a:solidFill>
                  <a:srgbClr val="000000"/>
                </a:solidFill>
                <a:effectLst/>
                <a:uLnTx/>
                <a:uFillTx/>
                <a:latin typeface="Proxima Nova"/>
                <a:cs typeface="Arial" panose="020B0604020202020204" pitchFamily="34" charset="0"/>
              </a:rPr>
              <a:t>0.9 hp</a:t>
            </a:r>
            <a:endParaRPr kumimoji="0" lang="en-US" altLang="en-US" sz="1800" b="0" i="0" u="none" strike="noStrike" kern="1200" cap="none" spc="0" normalizeH="0" baseline="0" noProof="0" dirty="0">
              <a:ln>
                <a:noFill/>
              </a:ln>
              <a:solidFill>
                <a:srgbClr val="FFFFFF"/>
              </a:solidFill>
              <a:effectLst/>
              <a:uLnTx/>
              <a:uFillTx/>
              <a:latin typeface="Proxima Nova"/>
              <a:cs typeface="Arial" panose="020B0604020202020204" pitchFamily="34" charset="0"/>
            </a:endParaRPr>
          </a:p>
        </p:txBody>
      </p:sp>
      <p:sp>
        <p:nvSpPr>
          <p:cNvPr id="67594" name="TextBox 17">
            <a:extLst>
              <a:ext uri="{FF2B5EF4-FFF2-40B4-BE49-F238E27FC236}">
                <a16:creationId xmlns:a16="http://schemas.microsoft.com/office/drawing/2014/main" id="{874CED16-DD1D-4520-B75F-F3501D4F40B9}"/>
              </a:ext>
            </a:extLst>
          </p:cNvPr>
          <p:cNvSpPr txBox="1">
            <a:spLocks noChangeArrowheads="1"/>
          </p:cNvSpPr>
          <p:nvPr/>
        </p:nvSpPr>
        <p:spPr bwMode="auto">
          <a:xfrm>
            <a:off x="5063555" y="5982247"/>
            <a:ext cx="2359025" cy="6477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Proxima Nova"/>
                <a:cs typeface="Arial" panose="020B0604020202020204" pitchFamily="34" charset="0"/>
              </a:rPr>
              <a:t>Automatic Balancing Valves</a:t>
            </a:r>
          </a:p>
        </p:txBody>
      </p:sp>
      <p:sp>
        <p:nvSpPr>
          <p:cNvPr id="3077" name="Rectangle 5">
            <a:extLst>
              <a:ext uri="{FF2B5EF4-FFF2-40B4-BE49-F238E27FC236}">
                <a16:creationId xmlns:a16="http://schemas.microsoft.com/office/drawing/2014/main" id="{3D8401C1-0943-4057-B9FC-231DEA58C404}"/>
              </a:ext>
            </a:extLst>
          </p:cNvPr>
          <p:cNvSpPr>
            <a:spLocks noGrp="1" noChangeArrowheads="1"/>
          </p:cNvSpPr>
          <p:nvPr>
            <p:ph type="title"/>
          </p:nvPr>
        </p:nvSpPr>
        <p:spPr>
          <a:xfrm>
            <a:off x="4090294" y="-16094"/>
            <a:ext cx="5372100" cy="642938"/>
          </a:xfrm>
        </p:spPr>
        <p:txBody>
          <a:bodyPr>
            <a:noAutofit/>
          </a:bodyPr>
          <a:lstStyle/>
          <a:p>
            <a:pPr>
              <a:defRPr/>
            </a:pPr>
            <a:r>
              <a:rPr lang="en-US" sz="3000" dirty="0">
                <a:solidFill>
                  <a:schemeClr val="tx1"/>
                </a:solidFill>
                <a:latin typeface="Proxima Nova"/>
              </a:rPr>
              <a:t>Variable Speed Pump Operation</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7" name="Rectangle 16">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19" name="Rectangle 18">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1" name="Rectangle 20">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2">
            <a:extLst>
              <a:ext uri="{FF2B5EF4-FFF2-40B4-BE49-F238E27FC236}">
                <a16:creationId xmlns:a16="http://schemas.microsoft.com/office/drawing/2014/main" id="{1DD8AE95-5FF3-40C1-ADBD-DB4BEA14DD64}"/>
              </a:ext>
            </a:extLst>
          </p:cNvPr>
          <p:cNvSpPr>
            <a:spLocks noGrp="1" noChangeArrowheads="1"/>
          </p:cNvSpPr>
          <p:nvPr>
            <p:ph type="title"/>
          </p:nvPr>
        </p:nvSpPr>
        <p:spPr>
          <a:xfrm>
            <a:off x="96454" y="5030310"/>
            <a:ext cx="10210862" cy="1065690"/>
          </a:xfrm>
        </p:spPr>
        <p:txBody>
          <a:bodyPr vert="horz" lIns="91440" tIns="45720" rIns="91440" bIns="45720" rtlCol="0" anchor="b">
            <a:normAutofit/>
          </a:bodyPr>
          <a:lstStyle/>
          <a:p>
            <a:pPr>
              <a:defRPr/>
            </a:pPr>
            <a:r>
              <a:rPr lang="en-US" sz="3200" spc="-100" dirty="0">
                <a:latin typeface="Proxima Nova" panose="02000506030000020004"/>
              </a:rPr>
              <a:t>Energy Calculations</a:t>
            </a:r>
            <a:br>
              <a:rPr lang="en-US" sz="3200" spc="-100" dirty="0">
                <a:latin typeface="Proxima Nova" panose="02000506030000020004"/>
              </a:rPr>
            </a:br>
            <a:r>
              <a:rPr lang="en-US" sz="2400" spc="-100" dirty="0">
                <a:latin typeface="Proxima Nova" panose="02000506030000020004"/>
              </a:rPr>
              <a:t>(2-Position Control Valves @ $0.10 / kwh)</a:t>
            </a:r>
            <a:endParaRPr lang="en-US" sz="3200" spc="-100" dirty="0">
              <a:latin typeface="Proxima Nova" panose="02000506030000020004"/>
            </a:endParaRPr>
          </a:p>
        </p:txBody>
      </p:sp>
      <p:graphicFrame>
        <p:nvGraphicFramePr>
          <p:cNvPr id="5" name="Table 4">
            <a:extLst>
              <a:ext uri="{FF2B5EF4-FFF2-40B4-BE49-F238E27FC236}">
                <a16:creationId xmlns:a16="http://schemas.microsoft.com/office/drawing/2014/main" id="{FCC987D6-F775-4D20-BF4D-624AB391E967}"/>
              </a:ext>
            </a:extLst>
          </p:cNvPr>
          <p:cNvGraphicFramePr>
            <a:graphicFrameLocks noGrp="1"/>
          </p:cNvGraphicFramePr>
          <p:nvPr/>
        </p:nvGraphicFramePr>
        <p:xfrm>
          <a:off x="0" y="123824"/>
          <a:ext cx="11707366" cy="4986493"/>
        </p:xfrm>
        <a:graphic>
          <a:graphicData uri="http://schemas.openxmlformats.org/drawingml/2006/table">
            <a:tbl>
              <a:tblPr/>
              <a:tblGrid>
                <a:gridCol w="1773442">
                  <a:extLst>
                    <a:ext uri="{9D8B030D-6E8A-4147-A177-3AD203B41FA5}">
                      <a16:colId xmlns:a16="http://schemas.microsoft.com/office/drawing/2014/main" val="20000"/>
                    </a:ext>
                  </a:extLst>
                </a:gridCol>
                <a:gridCol w="1276266">
                  <a:extLst>
                    <a:ext uri="{9D8B030D-6E8A-4147-A177-3AD203B41FA5}">
                      <a16:colId xmlns:a16="http://schemas.microsoft.com/office/drawing/2014/main" val="20001"/>
                    </a:ext>
                  </a:extLst>
                </a:gridCol>
                <a:gridCol w="1714386">
                  <a:extLst>
                    <a:ext uri="{9D8B030D-6E8A-4147-A177-3AD203B41FA5}">
                      <a16:colId xmlns:a16="http://schemas.microsoft.com/office/drawing/2014/main" val="20002"/>
                    </a:ext>
                  </a:extLst>
                </a:gridCol>
                <a:gridCol w="1564214">
                  <a:extLst>
                    <a:ext uri="{9D8B030D-6E8A-4147-A177-3AD203B41FA5}">
                      <a16:colId xmlns:a16="http://schemas.microsoft.com/office/drawing/2014/main" val="20003"/>
                    </a:ext>
                  </a:extLst>
                </a:gridCol>
                <a:gridCol w="1898490">
                  <a:extLst>
                    <a:ext uri="{9D8B030D-6E8A-4147-A177-3AD203B41FA5}">
                      <a16:colId xmlns:a16="http://schemas.microsoft.com/office/drawing/2014/main" val="20004"/>
                    </a:ext>
                  </a:extLst>
                </a:gridCol>
                <a:gridCol w="1687547">
                  <a:extLst>
                    <a:ext uri="{9D8B030D-6E8A-4147-A177-3AD203B41FA5}">
                      <a16:colId xmlns:a16="http://schemas.microsoft.com/office/drawing/2014/main" val="20005"/>
                    </a:ext>
                  </a:extLst>
                </a:gridCol>
                <a:gridCol w="1793021">
                  <a:extLst>
                    <a:ext uri="{9D8B030D-6E8A-4147-A177-3AD203B41FA5}">
                      <a16:colId xmlns:a16="http://schemas.microsoft.com/office/drawing/2014/main" val="20006"/>
                    </a:ext>
                  </a:extLst>
                </a:gridCol>
              </a:tblGrid>
              <a:tr h="322787">
                <a:tc rowSpan="3">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 System Load</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rowSpan="3">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 of Operating hours</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gridSpan="5">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Operation Cost ($ per % of operating hours)</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22787">
                <a:tc vMerge="1">
                  <a:txBody>
                    <a:bodyPr/>
                    <a:lstStyle/>
                    <a:p>
                      <a:endParaRPr lang="en-US"/>
                    </a:p>
                  </a:txBody>
                  <a:tcPr/>
                </a:tc>
                <a:tc vMerge="1">
                  <a:txBody>
                    <a:bodyPr/>
                    <a:lstStyle/>
                    <a:p>
                      <a:endParaRPr lang="en-US"/>
                    </a:p>
                  </a:txBody>
                  <a:tcPr/>
                </a:tc>
                <a:tc rowSpan="2">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Fully Open No balancing</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gridSpan="2">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dirty="0">
                          <a:effectLst/>
                          <a:latin typeface="+mn-lt"/>
                          <a:ea typeface="Times New Roman" panose="02020603050405020304" pitchFamily="18" charset="0"/>
                        </a:rPr>
                        <a:t>Manual</a:t>
                      </a:r>
                      <a:r>
                        <a:rPr lang="en-US" sz="1800" b="1" baseline="0" dirty="0">
                          <a:effectLst/>
                          <a:latin typeface="+mn-lt"/>
                          <a:ea typeface="Times New Roman" panose="02020603050405020304" pitchFamily="18" charset="0"/>
                        </a:rPr>
                        <a:t> Balancing</a:t>
                      </a:r>
                      <a:endParaRPr lang="en-US" sz="1800" b="1" dirty="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hMerge="1">
                  <a:txBody>
                    <a:bodyPr/>
                    <a:lstStyle/>
                    <a:p>
                      <a:pPr marL="0" marR="0" algn="ctr">
                        <a:spcBef>
                          <a:spcPts val="0"/>
                        </a:spcBef>
                        <a:spcAft>
                          <a:spcPts val="0"/>
                        </a:spcAft>
                      </a:pPr>
                      <a:endParaRPr lang="en-US" sz="2000" b="1">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ea typeface="Times New Roman" panose="02020603050405020304" pitchFamily="18" charset="0"/>
                        </a:rPr>
                        <a:t>Automatic Balancing</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hMerge="1">
                  <a:txBody>
                    <a:bodyPr/>
                    <a:lstStyle/>
                    <a:p>
                      <a:pPr marL="0" marR="0" algn="ctr">
                        <a:spcBef>
                          <a:spcPts val="0"/>
                        </a:spcBef>
                        <a:spcAft>
                          <a:spcPts val="0"/>
                        </a:spcAft>
                      </a:pPr>
                      <a:endParaRPr lang="en-US" sz="2000" b="1">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157575">
                <a:tc vMerge="1">
                  <a:txBody>
                    <a:bodyPr/>
                    <a:lstStyle/>
                    <a:p>
                      <a:endParaRPr lang="en-US"/>
                    </a:p>
                  </a:txBody>
                  <a:tcPr/>
                </a:tc>
                <a:tc vMerge="1">
                  <a:txBody>
                    <a:bodyPr/>
                    <a:lstStyle/>
                    <a:p>
                      <a:endParaRPr lang="en-US"/>
                    </a:p>
                  </a:txBody>
                  <a:tcPr/>
                </a:tc>
                <a:tc vMerge="1">
                  <a:txBody>
                    <a:bodyPr/>
                    <a:lstStyle/>
                    <a:p>
                      <a:pPr marL="0" marR="0" algn="ctr">
                        <a:spcBef>
                          <a:spcPts val="0"/>
                        </a:spcBef>
                        <a:spcAft>
                          <a:spcPts val="0"/>
                        </a:spcAft>
                      </a:pPr>
                      <a:endParaRPr lang="en-US" sz="2000" b="1">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Fixed Speed Pumping</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Variable Speed Pumping</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 </a:t>
                      </a:r>
                    </a:p>
                    <a:p>
                      <a:pPr marL="0" marR="0" algn="ctr">
                        <a:spcBef>
                          <a:spcPts val="0"/>
                        </a:spcBef>
                        <a:spcAft>
                          <a:spcPts val="0"/>
                        </a:spcAft>
                      </a:pPr>
                      <a:r>
                        <a:rPr lang="en-US" sz="1800" b="1">
                          <a:effectLst/>
                          <a:latin typeface="+mn-lt"/>
                        </a:rPr>
                        <a:t>Fixed Speed Pumping</a:t>
                      </a:r>
                    </a:p>
                    <a:p>
                      <a:pPr marL="0" marR="0" algn="ctr">
                        <a:spcBef>
                          <a:spcPts val="0"/>
                        </a:spcBef>
                        <a:spcAft>
                          <a:spcPts val="0"/>
                        </a:spcAft>
                      </a:pPr>
                      <a:r>
                        <a:rPr lang="en-US" sz="1800" b="1">
                          <a:effectLst/>
                          <a:latin typeface="+mn-lt"/>
                        </a:rPr>
                        <a:t> </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endParaRPr lang="en-US" sz="1800" b="1">
                        <a:effectLst/>
                        <a:latin typeface="+mn-lt"/>
                      </a:endParaRPr>
                    </a:p>
                    <a:p>
                      <a:pPr marL="0" marR="0" algn="ctr">
                        <a:spcBef>
                          <a:spcPts val="0"/>
                        </a:spcBef>
                        <a:spcAft>
                          <a:spcPts val="0"/>
                        </a:spcAft>
                      </a:pPr>
                      <a:r>
                        <a:rPr lang="en-US" sz="1800" b="1">
                          <a:effectLst/>
                          <a:latin typeface="+mn-lt"/>
                        </a:rPr>
                        <a:t>Variable Speed Pumping</a:t>
                      </a:r>
                    </a:p>
                    <a:p>
                      <a:pPr marL="0" marR="0" algn="ctr">
                        <a:spcBef>
                          <a:spcPts val="0"/>
                        </a:spcBef>
                        <a:spcAft>
                          <a:spcPts val="0"/>
                        </a:spcAft>
                      </a:pPr>
                      <a:r>
                        <a:rPr lang="en-US" sz="1800" b="1">
                          <a:effectLst/>
                          <a:latin typeface="+mn-lt"/>
                        </a:rPr>
                        <a:t> </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2"/>
                  </a:ext>
                </a:extLst>
              </a:tr>
              <a:tr h="322787">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30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15.25</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2026</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1961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2031</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1088</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1084</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3"/>
                  </a:ext>
                </a:extLst>
              </a:tr>
              <a:tr h="322787">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40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19.75</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2834</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2744</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2828</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1961</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1810</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4"/>
                  </a:ext>
                </a:extLst>
              </a:tr>
              <a:tr h="322787">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50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21.5</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3251</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3169</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3275</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2618</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2186</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5"/>
                  </a:ext>
                </a:extLst>
              </a:tr>
              <a:tr h="322787">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60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14.25</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2228</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2185</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2238</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1841</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1777</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6"/>
                  </a:ext>
                </a:extLst>
              </a:tr>
              <a:tr h="322787">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70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9.50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1521</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1497</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1545</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1307</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997</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7"/>
                  </a:ext>
                </a:extLst>
              </a:tr>
              <a:tr h="322787">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80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4.00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652</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Times New Roman" panose="02020603050405020304" pitchFamily="18" charset="0"/>
                        </a:rPr>
                        <a:t>644</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672</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586</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459</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8"/>
                  </a:ext>
                </a:extLst>
              </a:tr>
              <a:tr h="322787">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90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2.25</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372</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368</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370</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350</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289</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9"/>
                  </a:ext>
                </a:extLst>
              </a:tr>
              <a:tr h="322787">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100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0.50</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83</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83</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82</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ea typeface="+mn-ea"/>
                        </a:rPr>
                        <a:t>82</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a:effectLst/>
                          <a:latin typeface="+mn-lt"/>
                        </a:rPr>
                        <a:t>82</a:t>
                      </a:r>
                      <a:endParaRPr lang="en-US" sz="180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10"/>
                  </a:ext>
                </a:extLst>
              </a:tr>
              <a:tr h="601048">
                <a:tc gridSpan="2">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Approx. Annual Pump Running Cost  ($/year)</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hMerge="1">
                  <a:txBody>
                    <a:bodyPr/>
                    <a:lstStyle/>
                    <a:p>
                      <a:endParaRPr lang="en-US"/>
                    </a:p>
                  </a:txBody>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$12,967</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dirty="0">
                          <a:effectLst/>
                          <a:latin typeface="+mn-lt"/>
                        </a:rPr>
                        <a:t>$12,650</a:t>
                      </a:r>
                      <a:endParaRPr lang="en-US" sz="1800" b="1" dirty="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dirty="0">
                          <a:effectLst/>
                          <a:latin typeface="+mn-lt"/>
                        </a:rPr>
                        <a:t>$13,041</a:t>
                      </a:r>
                      <a:endParaRPr lang="en-US" sz="1800" b="1" dirty="0">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a:effectLst/>
                          <a:latin typeface="+mn-lt"/>
                        </a:rPr>
                        <a:t>$9836</a:t>
                      </a:r>
                      <a:endParaRPr lang="en-US" sz="1800" b="1">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algn="ctr">
                        <a:spcBef>
                          <a:spcPts val="0"/>
                        </a:spcBef>
                        <a:spcAft>
                          <a:spcPts val="0"/>
                        </a:spcAft>
                      </a:pPr>
                      <a:r>
                        <a:rPr lang="en-US" sz="1800" b="1" dirty="0">
                          <a:solidFill>
                            <a:schemeClr val="tx1"/>
                          </a:solidFill>
                          <a:effectLst/>
                          <a:latin typeface="+mn-lt"/>
                        </a:rPr>
                        <a:t>$8686</a:t>
                      </a:r>
                      <a:endParaRPr lang="en-US" sz="1800" b="1" dirty="0">
                        <a:solidFill>
                          <a:schemeClr val="tx1"/>
                        </a:solidFill>
                        <a:effectLst/>
                        <a:latin typeface="+mn-lt"/>
                        <a:ea typeface="Times New Roman" panose="02020603050405020304" pitchFamily="18" charset="0"/>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11"/>
                  </a:ext>
                </a:extLst>
              </a:tr>
            </a:tbl>
          </a:graphicData>
        </a:graphic>
      </p:graphicFrame>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102E8E4-3982-4884-AA0F-68EC37047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51EB3F61-F91A-45E6-81DA-F22A4CBAC4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8"/>
            <a:ext cx="1286934" cy="5333999"/>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12" name="Rectangle 11">
            <a:extLst>
              <a:ext uri="{FF2B5EF4-FFF2-40B4-BE49-F238E27FC236}">
                <a16:creationId xmlns:a16="http://schemas.microsoft.com/office/drawing/2014/main" id="{C0D1CB9A-4C6B-4843-B8E9-CD0071D37B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grpSp>
        <p:nvGrpSpPr>
          <p:cNvPr id="7" name="Group 213">
            <a:extLst>
              <a:ext uri="{FF2B5EF4-FFF2-40B4-BE49-F238E27FC236}">
                <a16:creationId xmlns:a16="http://schemas.microsoft.com/office/drawing/2014/main" id="{2CF3D288-13CE-4C4F-98AB-473567D7E7BD}"/>
              </a:ext>
            </a:extLst>
          </p:cNvPr>
          <p:cNvGrpSpPr>
            <a:grpSpLocks/>
          </p:cNvGrpSpPr>
          <p:nvPr/>
        </p:nvGrpSpPr>
        <p:grpSpPr bwMode="auto">
          <a:xfrm>
            <a:off x="7380810" y="4976019"/>
            <a:ext cx="2252663" cy="985838"/>
            <a:chOff x="5429594" y="1481138"/>
            <a:chExt cx="2252261" cy="986359"/>
          </a:xfrm>
        </p:grpSpPr>
        <p:grpSp>
          <p:nvGrpSpPr>
            <p:cNvPr id="9" name="Group 214">
              <a:extLst>
                <a:ext uri="{FF2B5EF4-FFF2-40B4-BE49-F238E27FC236}">
                  <a16:creationId xmlns:a16="http://schemas.microsoft.com/office/drawing/2014/main" id="{7C5A6C6F-B4B3-44C6-A550-E62A06A5ADF6}"/>
                </a:ext>
              </a:extLst>
            </p:cNvPr>
            <p:cNvGrpSpPr>
              <a:grpSpLocks/>
            </p:cNvGrpSpPr>
            <p:nvPr/>
          </p:nvGrpSpPr>
          <p:grpSpPr bwMode="auto">
            <a:xfrm>
              <a:off x="5429594" y="1481138"/>
              <a:ext cx="363020" cy="971549"/>
              <a:chOff x="5433221" y="303213"/>
              <a:chExt cx="363020" cy="971549"/>
            </a:xfrm>
          </p:grpSpPr>
          <p:cxnSp>
            <p:nvCxnSpPr>
              <p:cNvPr id="32" name="Straight Connector 31">
                <a:extLst>
                  <a:ext uri="{FF2B5EF4-FFF2-40B4-BE49-F238E27FC236}">
                    <a16:creationId xmlns:a16="http://schemas.microsoft.com/office/drawing/2014/main" id="{0BB7C392-0D42-4AE3-B001-4FA5F5A1627B}"/>
                  </a:ext>
                </a:extLst>
              </p:cNvPr>
              <p:cNvCxnSpPr>
                <a:cxnSpLocks/>
              </p:cNvCxnSpPr>
              <p:nvPr/>
            </p:nvCxnSpPr>
            <p:spPr bwMode="auto">
              <a:xfrm flipV="1">
                <a:off x="5710984" y="315920"/>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3" name="Straight Connector 32">
                <a:extLst>
                  <a:ext uri="{FF2B5EF4-FFF2-40B4-BE49-F238E27FC236}">
                    <a16:creationId xmlns:a16="http://schemas.microsoft.com/office/drawing/2014/main" id="{41C6DA7C-118A-4E15-A18E-59308D83D923}"/>
                  </a:ext>
                </a:extLst>
              </p:cNvPr>
              <p:cNvCxnSpPr>
                <a:cxnSpLocks/>
              </p:cNvCxnSpPr>
              <p:nvPr/>
            </p:nvCxnSpPr>
            <p:spPr bwMode="auto">
              <a:xfrm flipV="1">
                <a:off x="5487186" y="303213"/>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34" name="Rectangle: Rounded Corners 237">
                <a:extLst>
                  <a:ext uri="{FF2B5EF4-FFF2-40B4-BE49-F238E27FC236}">
                    <a16:creationId xmlns:a16="http://schemas.microsoft.com/office/drawing/2014/main" id="{95DB93D2-AB8F-4D9C-B44B-366219AD7B6B}"/>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5" name="Flowchart: Collate 238">
                <a:extLst>
                  <a:ext uri="{FF2B5EF4-FFF2-40B4-BE49-F238E27FC236}">
                    <a16:creationId xmlns:a16="http://schemas.microsoft.com/office/drawing/2014/main" id="{D3098CC1-7EF3-4B49-AA0C-FB95282BB95A}"/>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1" name="Group 215">
              <a:extLst>
                <a:ext uri="{FF2B5EF4-FFF2-40B4-BE49-F238E27FC236}">
                  <a16:creationId xmlns:a16="http://schemas.microsoft.com/office/drawing/2014/main" id="{D6DA61ED-5096-4C5B-9C88-1473123C7417}"/>
                </a:ext>
              </a:extLst>
            </p:cNvPr>
            <p:cNvGrpSpPr>
              <a:grpSpLocks/>
            </p:cNvGrpSpPr>
            <p:nvPr/>
          </p:nvGrpSpPr>
          <p:grpSpPr bwMode="auto">
            <a:xfrm>
              <a:off x="5899177" y="1495948"/>
              <a:ext cx="363020" cy="971549"/>
              <a:chOff x="5433221" y="303213"/>
              <a:chExt cx="363020" cy="971549"/>
            </a:xfrm>
          </p:grpSpPr>
          <p:cxnSp>
            <p:nvCxnSpPr>
              <p:cNvPr id="28" name="Straight Connector 27">
                <a:extLst>
                  <a:ext uri="{FF2B5EF4-FFF2-40B4-BE49-F238E27FC236}">
                    <a16:creationId xmlns:a16="http://schemas.microsoft.com/office/drawing/2014/main" id="{9E7036DE-E2EC-492C-8666-7EE2F69DEA6F}"/>
                  </a:ext>
                </a:extLst>
              </p:cNvPr>
              <p:cNvCxnSpPr>
                <a:cxnSpLocks/>
              </p:cNvCxnSpPr>
              <p:nvPr/>
            </p:nvCxnSpPr>
            <p:spPr bwMode="auto">
              <a:xfrm flipV="1">
                <a:off x="5711217" y="315405"/>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9" name="Straight Connector 28">
                <a:extLst>
                  <a:ext uri="{FF2B5EF4-FFF2-40B4-BE49-F238E27FC236}">
                    <a16:creationId xmlns:a16="http://schemas.microsoft.com/office/drawing/2014/main" id="{BCE7ED39-ED45-4665-A452-DB064D057678}"/>
                  </a:ext>
                </a:extLst>
              </p:cNvPr>
              <p:cNvCxnSpPr>
                <a:cxnSpLocks/>
              </p:cNvCxnSpPr>
              <p:nvPr/>
            </p:nvCxnSpPr>
            <p:spPr bwMode="auto">
              <a:xfrm flipV="1">
                <a:off x="5487419" y="302699"/>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30" name="Rectangle: Rounded Corners 233">
                <a:extLst>
                  <a:ext uri="{FF2B5EF4-FFF2-40B4-BE49-F238E27FC236}">
                    <a16:creationId xmlns:a16="http://schemas.microsoft.com/office/drawing/2014/main" id="{A185E361-6B14-4102-B7E1-38FE0B55B163}"/>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1" name="Flowchart: Collate 234">
                <a:extLst>
                  <a:ext uri="{FF2B5EF4-FFF2-40B4-BE49-F238E27FC236}">
                    <a16:creationId xmlns:a16="http://schemas.microsoft.com/office/drawing/2014/main" id="{2A43BB0C-A26A-42FA-90E9-4D8FF737AA96}"/>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3" name="Group 216">
              <a:extLst>
                <a:ext uri="{FF2B5EF4-FFF2-40B4-BE49-F238E27FC236}">
                  <a16:creationId xmlns:a16="http://schemas.microsoft.com/office/drawing/2014/main" id="{C38E35EF-04BC-4031-A842-212EF9058B83}"/>
                </a:ext>
              </a:extLst>
            </p:cNvPr>
            <p:cNvGrpSpPr>
              <a:grpSpLocks/>
            </p:cNvGrpSpPr>
            <p:nvPr/>
          </p:nvGrpSpPr>
          <p:grpSpPr bwMode="auto">
            <a:xfrm>
              <a:off x="6374671" y="1486423"/>
              <a:ext cx="363020" cy="971549"/>
              <a:chOff x="5433221" y="303213"/>
              <a:chExt cx="363020" cy="971549"/>
            </a:xfrm>
          </p:grpSpPr>
          <p:cxnSp>
            <p:nvCxnSpPr>
              <p:cNvPr id="24" name="Straight Connector 23">
                <a:extLst>
                  <a:ext uri="{FF2B5EF4-FFF2-40B4-BE49-F238E27FC236}">
                    <a16:creationId xmlns:a16="http://schemas.microsoft.com/office/drawing/2014/main" id="{1FC5380C-BB8F-4779-8B84-2D131E62FFC5}"/>
                  </a:ext>
                </a:extLst>
              </p:cNvPr>
              <p:cNvCxnSpPr>
                <a:cxnSpLocks/>
              </p:cNvCxnSpPr>
              <p:nvPr/>
            </p:nvCxnSpPr>
            <p:spPr bwMode="auto">
              <a:xfrm flipV="1">
                <a:off x="5710300" y="315400"/>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5" name="Straight Connector 24">
                <a:extLst>
                  <a:ext uri="{FF2B5EF4-FFF2-40B4-BE49-F238E27FC236}">
                    <a16:creationId xmlns:a16="http://schemas.microsoft.com/office/drawing/2014/main" id="{265890D3-BDF2-4A9B-BA6B-7350923F984E}"/>
                  </a:ext>
                </a:extLst>
              </p:cNvPr>
              <p:cNvCxnSpPr>
                <a:cxnSpLocks/>
              </p:cNvCxnSpPr>
              <p:nvPr/>
            </p:nvCxnSpPr>
            <p:spPr bwMode="auto">
              <a:xfrm flipV="1">
                <a:off x="5486503" y="302694"/>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26" name="Rectangle: Rounded Corners 229">
                <a:extLst>
                  <a:ext uri="{FF2B5EF4-FFF2-40B4-BE49-F238E27FC236}">
                    <a16:creationId xmlns:a16="http://schemas.microsoft.com/office/drawing/2014/main" id="{71E90F51-81D1-4C40-AF2E-85F4992D7323}"/>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 name="Flowchart: Collate 230">
                <a:extLst>
                  <a:ext uri="{FF2B5EF4-FFF2-40B4-BE49-F238E27FC236}">
                    <a16:creationId xmlns:a16="http://schemas.microsoft.com/office/drawing/2014/main" id="{DC79058D-E848-4EED-BE20-96B7D165E28F}"/>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4" name="Group 217">
              <a:extLst>
                <a:ext uri="{FF2B5EF4-FFF2-40B4-BE49-F238E27FC236}">
                  <a16:creationId xmlns:a16="http://schemas.microsoft.com/office/drawing/2014/main" id="{441D0B27-5042-4F14-8AF0-D6C694079C9C}"/>
                </a:ext>
              </a:extLst>
            </p:cNvPr>
            <p:cNvGrpSpPr>
              <a:grpSpLocks/>
            </p:cNvGrpSpPr>
            <p:nvPr/>
          </p:nvGrpSpPr>
          <p:grpSpPr bwMode="auto">
            <a:xfrm>
              <a:off x="6850165" y="1482775"/>
              <a:ext cx="363020" cy="971549"/>
              <a:chOff x="5433221" y="303213"/>
              <a:chExt cx="363020" cy="971549"/>
            </a:xfrm>
          </p:grpSpPr>
          <p:cxnSp>
            <p:nvCxnSpPr>
              <p:cNvPr id="20" name="Straight Connector 19">
                <a:extLst>
                  <a:ext uri="{FF2B5EF4-FFF2-40B4-BE49-F238E27FC236}">
                    <a16:creationId xmlns:a16="http://schemas.microsoft.com/office/drawing/2014/main" id="{2ADB86F5-14BB-4383-A7E4-E2F7CC1448E6}"/>
                  </a:ext>
                </a:extLst>
              </p:cNvPr>
              <p:cNvCxnSpPr>
                <a:cxnSpLocks/>
              </p:cNvCxnSpPr>
              <p:nvPr/>
            </p:nvCxnSpPr>
            <p:spPr bwMode="auto">
              <a:xfrm flipV="1">
                <a:off x="5710971" y="315872"/>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1" name="Straight Connector 20">
                <a:extLst>
                  <a:ext uri="{FF2B5EF4-FFF2-40B4-BE49-F238E27FC236}">
                    <a16:creationId xmlns:a16="http://schemas.microsoft.com/office/drawing/2014/main" id="{322A6AD3-CF53-4694-84B7-AE0A73D7B3E9}"/>
                  </a:ext>
                </a:extLst>
              </p:cNvPr>
              <p:cNvCxnSpPr>
                <a:cxnSpLocks/>
              </p:cNvCxnSpPr>
              <p:nvPr/>
            </p:nvCxnSpPr>
            <p:spPr bwMode="auto">
              <a:xfrm flipV="1">
                <a:off x="5487174" y="303165"/>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22" name="Rectangle: Rounded Corners 225">
                <a:extLst>
                  <a:ext uri="{FF2B5EF4-FFF2-40B4-BE49-F238E27FC236}">
                    <a16:creationId xmlns:a16="http://schemas.microsoft.com/office/drawing/2014/main" id="{E2554B6E-126F-4882-A8FC-759829B0D7CE}"/>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 name="Flowchart: Collate 226">
                <a:extLst>
                  <a:ext uri="{FF2B5EF4-FFF2-40B4-BE49-F238E27FC236}">
                    <a16:creationId xmlns:a16="http://schemas.microsoft.com/office/drawing/2014/main" id="{9FDC723A-F445-4879-82EB-B45D215B3E1F}"/>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5" name="Group 218">
              <a:extLst>
                <a:ext uri="{FF2B5EF4-FFF2-40B4-BE49-F238E27FC236}">
                  <a16:creationId xmlns:a16="http://schemas.microsoft.com/office/drawing/2014/main" id="{B1195E19-7FBE-41B4-94F9-B70F10E28B99}"/>
                </a:ext>
              </a:extLst>
            </p:cNvPr>
            <p:cNvGrpSpPr>
              <a:grpSpLocks/>
            </p:cNvGrpSpPr>
            <p:nvPr/>
          </p:nvGrpSpPr>
          <p:grpSpPr bwMode="auto">
            <a:xfrm>
              <a:off x="7318835" y="1486423"/>
              <a:ext cx="363020" cy="971549"/>
              <a:chOff x="5433221" y="303213"/>
              <a:chExt cx="363020" cy="971549"/>
            </a:xfrm>
          </p:grpSpPr>
          <p:cxnSp>
            <p:nvCxnSpPr>
              <p:cNvPr id="16" name="Straight Connector 15">
                <a:extLst>
                  <a:ext uri="{FF2B5EF4-FFF2-40B4-BE49-F238E27FC236}">
                    <a16:creationId xmlns:a16="http://schemas.microsoft.com/office/drawing/2014/main" id="{01ADDF23-41DE-42F7-9D34-449EB43F23AF}"/>
                  </a:ext>
                </a:extLst>
              </p:cNvPr>
              <p:cNvCxnSpPr>
                <a:cxnSpLocks/>
              </p:cNvCxnSpPr>
              <p:nvPr/>
            </p:nvCxnSpPr>
            <p:spPr bwMode="auto">
              <a:xfrm flipV="1">
                <a:off x="5710531" y="315400"/>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7" name="Straight Connector 16">
                <a:extLst>
                  <a:ext uri="{FF2B5EF4-FFF2-40B4-BE49-F238E27FC236}">
                    <a16:creationId xmlns:a16="http://schemas.microsoft.com/office/drawing/2014/main" id="{8658ED03-AE98-4BD7-90AA-6E0C5715A7CD}"/>
                  </a:ext>
                </a:extLst>
              </p:cNvPr>
              <p:cNvCxnSpPr>
                <a:cxnSpLocks/>
              </p:cNvCxnSpPr>
              <p:nvPr/>
            </p:nvCxnSpPr>
            <p:spPr bwMode="auto">
              <a:xfrm flipV="1">
                <a:off x="5486733" y="302694"/>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8" name="Rectangle: Rounded Corners 221">
                <a:extLst>
                  <a:ext uri="{FF2B5EF4-FFF2-40B4-BE49-F238E27FC236}">
                    <a16:creationId xmlns:a16="http://schemas.microsoft.com/office/drawing/2014/main" id="{DE71FC0C-AA80-4B81-A8C3-85A71879B988}"/>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 name="Flowchart: Collate 222">
                <a:extLst>
                  <a:ext uri="{FF2B5EF4-FFF2-40B4-BE49-F238E27FC236}">
                    <a16:creationId xmlns:a16="http://schemas.microsoft.com/office/drawing/2014/main" id="{442E4401-526E-434F-8D99-B1CD3076F8AA}"/>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grpSp>
        <p:nvGrpSpPr>
          <p:cNvPr id="36" name="Group 187">
            <a:extLst>
              <a:ext uri="{FF2B5EF4-FFF2-40B4-BE49-F238E27FC236}">
                <a16:creationId xmlns:a16="http://schemas.microsoft.com/office/drawing/2014/main" id="{12CB73CD-2BEF-45B4-81FE-4184ED541DB8}"/>
              </a:ext>
            </a:extLst>
          </p:cNvPr>
          <p:cNvGrpSpPr>
            <a:grpSpLocks/>
          </p:cNvGrpSpPr>
          <p:nvPr/>
        </p:nvGrpSpPr>
        <p:grpSpPr bwMode="auto">
          <a:xfrm>
            <a:off x="7387160" y="3823494"/>
            <a:ext cx="2252663" cy="987425"/>
            <a:chOff x="5429594" y="1481138"/>
            <a:chExt cx="2252261" cy="986359"/>
          </a:xfrm>
        </p:grpSpPr>
        <p:grpSp>
          <p:nvGrpSpPr>
            <p:cNvPr id="37" name="Group 188">
              <a:extLst>
                <a:ext uri="{FF2B5EF4-FFF2-40B4-BE49-F238E27FC236}">
                  <a16:creationId xmlns:a16="http://schemas.microsoft.com/office/drawing/2014/main" id="{650DCA10-BCF5-431E-928A-9973BCD257E2}"/>
                </a:ext>
              </a:extLst>
            </p:cNvPr>
            <p:cNvGrpSpPr>
              <a:grpSpLocks/>
            </p:cNvGrpSpPr>
            <p:nvPr/>
          </p:nvGrpSpPr>
          <p:grpSpPr bwMode="auto">
            <a:xfrm>
              <a:off x="5429594" y="1481138"/>
              <a:ext cx="363020" cy="971549"/>
              <a:chOff x="5433221" y="303213"/>
              <a:chExt cx="363020" cy="971549"/>
            </a:xfrm>
          </p:grpSpPr>
          <p:cxnSp>
            <p:nvCxnSpPr>
              <p:cNvPr id="58" name="Straight Connector 57">
                <a:extLst>
                  <a:ext uri="{FF2B5EF4-FFF2-40B4-BE49-F238E27FC236}">
                    <a16:creationId xmlns:a16="http://schemas.microsoft.com/office/drawing/2014/main" id="{AB7B7D11-DA52-4D74-95F6-D12499588B8B}"/>
                  </a:ext>
                </a:extLst>
              </p:cNvPr>
              <p:cNvCxnSpPr>
                <a:cxnSpLocks/>
              </p:cNvCxnSpPr>
              <p:nvPr/>
            </p:nvCxnSpPr>
            <p:spPr bwMode="auto">
              <a:xfrm flipV="1">
                <a:off x="5710984" y="315899"/>
                <a:ext cx="0" cy="4630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59" name="Straight Connector 58">
                <a:extLst>
                  <a:ext uri="{FF2B5EF4-FFF2-40B4-BE49-F238E27FC236}">
                    <a16:creationId xmlns:a16="http://schemas.microsoft.com/office/drawing/2014/main" id="{5AC7D1FA-045D-46D9-AAB0-62EB4A686908}"/>
                  </a:ext>
                </a:extLst>
              </p:cNvPr>
              <p:cNvCxnSpPr>
                <a:cxnSpLocks/>
              </p:cNvCxnSpPr>
              <p:nvPr/>
            </p:nvCxnSpPr>
            <p:spPr bwMode="auto">
              <a:xfrm flipV="1">
                <a:off x="5487186" y="303213"/>
                <a:ext cx="0" cy="4630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60" name="Rectangle: Rounded Corners 211">
                <a:extLst>
                  <a:ext uri="{FF2B5EF4-FFF2-40B4-BE49-F238E27FC236}">
                    <a16:creationId xmlns:a16="http://schemas.microsoft.com/office/drawing/2014/main" id="{962A7802-2071-4052-8DB4-0FFE58E328F4}"/>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1" name="Flowchart: Collate 212">
                <a:extLst>
                  <a:ext uri="{FF2B5EF4-FFF2-40B4-BE49-F238E27FC236}">
                    <a16:creationId xmlns:a16="http://schemas.microsoft.com/office/drawing/2014/main" id="{D3CC4484-E196-4147-8947-C6AC3F8546A7}"/>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38" name="Group 189">
              <a:extLst>
                <a:ext uri="{FF2B5EF4-FFF2-40B4-BE49-F238E27FC236}">
                  <a16:creationId xmlns:a16="http://schemas.microsoft.com/office/drawing/2014/main" id="{482D1868-F6C5-40D8-952F-71F0D1D0F799}"/>
                </a:ext>
              </a:extLst>
            </p:cNvPr>
            <p:cNvGrpSpPr>
              <a:grpSpLocks/>
            </p:cNvGrpSpPr>
            <p:nvPr/>
          </p:nvGrpSpPr>
          <p:grpSpPr bwMode="auto">
            <a:xfrm>
              <a:off x="5899177" y="1495948"/>
              <a:ext cx="363020" cy="971549"/>
              <a:chOff x="5433221" y="303213"/>
              <a:chExt cx="363020" cy="971549"/>
            </a:xfrm>
          </p:grpSpPr>
          <p:cxnSp>
            <p:nvCxnSpPr>
              <p:cNvPr id="54" name="Straight Connector 53">
                <a:extLst>
                  <a:ext uri="{FF2B5EF4-FFF2-40B4-BE49-F238E27FC236}">
                    <a16:creationId xmlns:a16="http://schemas.microsoft.com/office/drawing/2014/main" id="{3BD32CC8-DAFB-4665-BC6D-57CEF4A8F4E9}"/>
                  </a:ext>
                </a:extLst>
              </p:cNvPr>
              <p:cNvCxnSpPr>
                <a:cxnSpLocks/>
              </p:cNvCxnSpPr>
              <p:nvPr/>
            </p:nvCxnSpPr>
            <p:spPr bwMode="auto">
              <a:xfrm flipV="1">
                <a:off x="5711217" y="315362"/>
                <a:ext cx="0" cy="4630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55" name="Straight Connector 54">
                <a:extLst>
                  <a:ext uri="{FF2B5EF4-FFF2-40B4-BE49-F238E27FC236}">
                    <a16:creationId xmlns:a16="http://schemas.microsoft.com/office/drawing/2014/main" id="{686BA357-CD8B-4B6C-A2F0-5AB7951FC59E}"/>
                  </a:ext>
                </a:extLst>
              </p:cNvPr>
              <p:cNvCxnSpPr>
                <a:cxnSpLocks/>
              </p:cNvCxnSpPr>
              <p:nvPr/>
            </p:nvCxnSpPr>
            <p:spPr bwMode="auto">
              <a:xfrm flipV="1">
                <a:off x="5487419" y="302676"/>
                <a:ext cx="0" cy="4630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56" name="Rectangle: Rounded Corners 207">
                <a:extLst>
                  <a:ext uri="{FF2B5EF4-FFF2-40B4-BE49-F238E27FC236}">
                    <a16:creationId xmlns:a16="http://schemas.microsoft.com/office/drawing/2014/main" id="{B5A2EAA2-91BD-4D48-9B20-0B75D078BA65}"/>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7" name="Flowchart: Collate 208">
                <a:extLst>
                  <a:ext uri="{FF2B5EF4-FFF2-40B4-BE49-F238E27FC236}">
                    <a16:creationId xmlns:a16="http://schemas.microsoft.com/office/drawing/2014/main" id="{BCCB6FD0-F0B5-49E7-AE33-2779ABC33F60}"/>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39" name="Group 190">
              <a:extLst>
                <a:ext uri="{FF2B5EF4-FFF2-40B4-BE49-F238E27FC236}">
                  <a16:creationId xmlns:a16="http://schemas.microsoft.com/office/drawing/2014/main" id="{28A24C31-556C-4EB4-82D0-DBDD62038E0B}"/>
                </a:ext>
              </a:extLst>
            </p:cNvPr>
            <p:cNvGrpSpPr>
              <a:grpSpLocks/>
            </p:cNvGrpSpPr>
            <p:nvPr/>
          </p:nvGrpSpPr>
          <p:grpSpPr bwMode="auto">
            <a:xfrm>
              <a:off x="6374671" y="1486423"/>
              <a:ext cx="363020" cy="971549"/>
              <a:chOff x="5433221" y="303213"/>
              <a:chExt cx="363020" cy="971549"/>
            </a:xfrm>
          </p:grpSpPr>
          <p:cxnSp>
            <p:nvCxnSpPr>
              <p:cNvPr id="50" name="Straight Connector 49">
                <a:extLst>
                  <a:ext uri="{FF2B5EF4-FFF2-40B4-BE49-F238E27FC236}">
                    <a16:creationId xmlns:a16="http://schemas.microsoft.com/office/drawing/2014/main" id="{0F6D059E-7B89-412C-AA87-260716530F8A}"/>
                  </a:ext>
                </a:extLst>
              </p:cNvPr>
              <p:cNvCxnSpPr>
                <a:cxnSpLocks/>
              </p:cNvCxnSpPr>
              <p:nvPr/>
            </p:nvCxnSpPr>
            <p:spPr bwMode="auto">
              <a:xfrm flipV="1">
                <a:off x="5710300" y="315372"/>
                <a:ext cx="0" cy="4630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51" name="Straight Connector 50">
                <a:extLst>
                  <a:ext uri="{FF2B5EF4-FFF2-40B4-BE49-F238E27FC236}">
                    <a16:creationId xmlns:a16="http://schemas.microsoft.com/office/drawing/2014/main" id="{7C42752B-FC99-454F-8E49-0B3820514231}"/>
                  </a:ext>
                </a:extLst>
              </p:cNvPr>
              <p:cNvCxnSpPr>
                <a:cxnSpLocks/>
              </p:cNvCxnSpPr>
              <p:nvPr/>
            </p:nvCxnSpPr>
            <p:spPr bwMode="auto">
              <a:xfrm flipV="1">
                <a:off x="5486503" y="302686"/>
                <a:ext cx="0" cy="4630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52" name="Rectangle: Rounded Corners 203">
                <a:extLst>
                  <a:ext uri="{FF2B5EF4-FFF2-40B4-BE49-F238E27FC236}">
                    <a16:creationId xmlns:a16="http://schemas.microsoft.com/office/drawing/2014/main" id="{307D7D1E-35A8-4E36-AE70-8D7AF3652DE0}"/>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3" name="Flowchart: Collate 204">
                <a:extLst>
                  <a:ext uri="{FF2B5EF4-FFF2-40B4-BE49-F238E27FC236}">
                    <a16:creationId xmlns:a16="http://schemas.microsoft.com/office/drawing/2014/main" id="{7304750B-9072-4CC9-868D-73738AD74110}"/>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0" name="Group 191">
              <a:extLst>
                <a:ext uri="{FF2B5EF4-FFF2-40B4-BE49-F238E27FC236}">
                  <a16:creationId xmlns:a16="http://schemas.microsoft.com/office/drawing/2014/main" id="{4ADD9151-DB57-4D50-81AD-58B18260D7CD}"/>
                </a:ext>
              </a:extLst>
            </p:cNvPr>
            <p:cNvGrpSpPr>
              <a:grpSpLocks/>
            </p:cNvGrpSpPr>
            <p:nvPr/>
          </p:nvGrpSpPr>
          <p:grpSpPr bwMode="auto">
            <a:xfrm>
              <a:off x="6850165" y="1482775"/>
              <a:ext cx="363020" cy="971549"/>
              <a:chOff x="5433221" y="303213"/>
              <a:chExt cx="363020" cy="971549"/>
            </a:xfrm>
          </p:grpSpPr>
          <p:cxnSp>
            <p:nvCxnSpPr>
              <p:cNvPr id="46" name="Straight Connector 45">
                <a:extLst>
                  <a:ext uri="{FF2B5EF4-FFF2-40B4-BE49-F238E27FC236}">
                    <a16:creationId xmlns:a16="http://schemas.microsoft.com/office/drawing/2014/main" id="{6DC348A3-3FED-4FF7-B4D3-F0C207229A2F}"/>
                  </a:ext>
                </a:extLst>
              </p:cNvPr>
              <p:cNvCxnSpPr>
                <a:cxnSpLocks/>
              </p:cNvCxnSpPr>
              <p:nvPr/>
            </p:nvCxnSpPr>
            <p:spPr bwMode="auto">
              <a:xfrm flipV="1">
                <a:off x="5710971" y="315848"/>
                <a:ext cx="0" cy="4630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47" name="Straight Connector 46">
                <a:extLst>
                  <a:ext uri="{FF2B5EF4-FFF2-40B4-BE49-F238E27FC236}">
                    <a16:creationId xmlns:a16="http://schemas.microsoft.com/office/drawing/2014/main" id="{A0CB7A3A-6D19-439B-A780-02D00BA36D10}"/>
                  </a:ext>
                </a:extLst>
              </p:cNvPr>
              <p:cNvCxnSpPr>
                <a:cxnSpLocks/>
              </p:cNvCxnSpPr>
              <p:nvPr/>
            </p:nvCxnSpPr>
            <p:spPr bwMode="auto">
              <a:xfrm flipV="1">
                <a:off x="5487174" y="303162"/>
                <a:ext cx="0" cy="4630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48" name="Rectangle: Rounded Corners 199">
                <a:extLst>
                  <a:ext uri="{FF2B5EF4-FFF2-40B4-BE49-F238E27FC236}">
                    <a16:creationId xmlns:a16="http://schemas.microsoft.com/office/drawing/2014/main" id="{D6C19928-9604-4EAE-90A6-F76DC5983CAC}"/>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9" name="Flowchart: Collate 200">
                <a:extLst>
                  <a:ext uri="{FF2B5EF4-FFF2-40B4-BE49-F238E27FC236}">
                    <a16:creationId xmlns:a16="http://schemas.microsoft.com/office/drawing/2014/main" id="{7DB7DDF4-1487-4C52-B969-C4F3A488AB71}"/>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41" name="Group 192">
              <a:extLst>
                <a:ext uri="{FF2B5EF4-FFF2-40B4-BE49-F238E27FC236}">
                  <a16:creationId xmlns:a16="http://schemas.microsoft.com/office/drawing/2014/main" id="{A158B576-56DA-49EE-98C1-1CD377507A1E}"/>
                </a:ext>
              </a:extLst>
            </p:cNvPr>
            <p:cNvGrpSpPr>
              <a:grpSpLocks/>
            </p:cNvGrpSpPr>
            <p:nvPr/>
          </p:nvGrpSpPr>
          <p:grpSpPr bwMode="auto">
            <a:xfrm>
              <a:off x="7318835" y="1486423"/>
              <a:ext cx="363020" cy="971549"/>
              <a:chOff x="5433221" y="303213"/>
              <a:chExt cx="363020" cy="971549"/>
            </a:xfrm>
          </p:grpSpPr>
          <p:cxnSp>
            <p:nvCxnSpPr>
              <p:cNvPr id="42" name="Straight Connector 41">
                <a:extLst>
                  <a:ext uri="{FF2B5EF4-FFF2-40B4-BE49-F238E27FC236}">
                    <a16:creationId xmlns:a16="http://schemas.microsoft.com/office/drawing/2014/main" id="{F84C467A-A97E-46EB-9499-CF3213BB3A75}"/>
                  </a:ext>
                </a:extLst>
              </p:cNvPr>
              <p:cNvCxnSpPr>
                <a:cxnSpLocks/>
              </p:cNvCxnSpPr>
              <p:nvPr/>
            </p:nvCxnSpPr>
            <p:spPr bwMode="auto">
              <a:xfrm flipV="1">
                <a:off x="5710531" y="315372"/>
                <a:ext cx="0" cy="4630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43" name="Straight Connector 42">
                <a:extLst>
                  <a:ext uri="{FF2B5EF4-FFF2-40B4-BE49-F238E27FC236}">
                    <a16:creationId xmlns:a16="http://schemas.microsoft.com/office/drawing/2014/main" id="{E94AA986-9C81-4545-A822-9CFC18D6F3AD}"/>
                  </a:ext>
                </a:extLst>
              </p:cNvPr>
              <p:cNvCxnSpPr>
                <a:cxnSpLocks/>
              </p:cNvCxnSpPr>
              <p:nvPr/>
            </p:nvCxnSpPr>
            <p:spPr bwMode="auto">
              <a:xfrm flipV="1">
                <a:off x="5486733" y="302686"/>
                <a:ext cx="0" cy="4630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44" name="Rectangle: Rounded Corners 195">
                <a:extLst>
                  <a:ext uri="{FF2B5EF4-FFF2-40B4-BE49-F238E27FC236}">
                    <a16:creationId xmlns:a16="http://schemas.microsoft.com/office/drawing/2014/main" id="{9576ADAA-CFE3-4E1F-8F31-663BD82EE599}"/>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5" name="Flowchart: Collate 196">
                <a:extLst>
                  <a:ext uri="{FF2B5EF4-FFF2-40B4-BE49-F238E27FC236}">
                    <a16:creationId xmlns:a16="http://schemas.microsoft.com/office/drawing/2014/main" id="{092E9143-12D2-4B85-AA07-7A008871F31B}"/>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grpSp>
        <p:nvGrpSpPr>
          <p:cNvPr id="62" name="Group 161">
            <a:extLst>
              <a:ext uri="{FF2B5EF4-FFF2-40B4-BE49-F238E27FC236}">
                <a16:creationId xmlns:a16="http://schemas.microsoft.com/office/drawing/2014/main" id="{A07ADD38-E74C-4BEC-980F-CDBF07217D9F}"/>
              </a:ext>
            </a:extLst>
          </p:cNvPr>
          <p:cNvGrpSpPr>
            <a:grpSpLocks/>
          </p:cNvGrpSpPr>
          <p:nvPr/>
        </p:nvGrpSpPr>
        <p:grpSpPr bwMode="auto">
          <a:xfrm>
            <a:off x="7380810" y="2774157"/>
            <a:ext cx="2252663" cy="985837"/>
            <a:chOff x="5429594" y="1481138"/>
            <a:chExt cx="2252261" cy="986359"/>
          </a:xfrm>
        </p:grpSpPr>
        <p:grpSp>
          <p:nvGrpSpPr>
            <p:cNvPr id="63" name="Group 162">
              <a:extLst>
                <a:ext uri="{FF2B5EF4-FFF2-40B4-BE49-F238E27FC236}">
                  <a16:creationId xmlns:a16="http://schemas.microsoft.com/office/drawing/2014/main" id="{A4147A55-99F6-482E-B938-3C098F8403C1}"/>
                </a:ext>
              </a:extLst>
            </p:cNvPr>
            <p:cNvGrpSpPr>
              <a:grpSpLocks/>
            </p:cNvGrpSpPr>
            <p:nvPr/>
          </p:nvGrpSpPr>
          <p:grpSpPr bwMode="auto">
            <a:xfrm>
              <a:off x="5429594" y="1481138"/>
              <a:ext cx="363020" cy="971549"/>
              <a:chOff x="5433221" y="303213"/>
              <a:chExt cx="363020" cy="971549"/>
            </a:xfrm>
          </p:grpSpPr>
          <p:cxnSp>
            <p:nvCxnSpPr>
              <p:cNvPr id="84" name="Straight Connector 83">
                <a:extLst>
                  <a:ext uri="{FF2B5EF4-FFF2-40B4-BE49-F238E27FC236}">
                    <a16:creationId xmlns:a16="http://schemas.microsoft.com/office/drawing/2014/main" id="{101EAC46-888C-47A1-A8D3-333E3BE0322E}"/>
                  </a:ext>
                </a:extLst>
              </p:cNvPr>
              <p:cNvCxnSpPr>
                <a:cxnSpLocks/>
              </p:cNvCxnSpPr>
              <p:nvPr/>
            </p:nvCxnSpPr>
            <p:spPr bwMode="auto">
              <a:xfrm flipV="1">
                <a:off x="5710984" y="315920"/>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85" name="Straight Connector 84">
                <a:extLst>
                  <a:ext uri="{FF2B5EF4-FFF2-40B4-BE49-F238E27FC236}">
                    <a16:creationId xmlns:a16="http://schemas.microsoft.com/office/drawing/2014/main" id="{3CE2BA35-CA95-436D-A27F-9E785674AFE8}"/>
                  </a:ext>
                </a:extLst>
              </p:cNvPr>
              <p:cNvCxnSpPr>
                <a:cxnSpLocks/>
              </p:cNvCxnSpPr>
              <p:nvPr/>
            </p:nvCxnSpPr>
            <p:spPr bwMode="auto">
              <a:xfrm flipV="1">
                <a:off x="5487186" y="303213"/>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86" name="Rectangle: Rounded Corners 185">
                <a:extLst>
                  <a:ext uri="{FF2B5EF4-FFF2-40B4-BE49-F238E27FC236}">
                    <a16:creationId xmlns:a16="http://schemas.microsoft.com/office/drawing/2014/main" id="{55817BAE-98EA-4C88-A04F-0D394B46830F}"/>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7" name="Flowchart: Collate 186">
                <a:extLst>
                  <a:ext uri="{FF2B5EF4-FFF2-40B4-BE49-F238E27FC236}">
                    <a16:creationId xmlns:a16="http://schemas.microsoft.com/office/drawing/2014/main" id="{62D44191-F055-4FFE-ACB3-8A842F66E3A2}"/>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64" name="Group 163">
              <a:extLst>
                <a:ext uri="{FF2B5EF4-FFF2-40B4-BE49-F238E27FC236}">
                  <a16:creationId xmlns:a16="http://schemas.microsoft.com/office/drawing/2014/main" id="{6AB48807-8244-4691-A9EC-893FF6F166EC}"/>
                </a:ext>
              </a:extLst>
            </p:cNvPr>
            <p:cNvGrpSpPr>
              <a:grpSpLocks/>
            </p:cNvGrpSpPr>
            <p:nvPr/>
          </p:nvGrpSpPr>
          <p:grpSpPr bwMode="auto">
            <a:xfrm>
              <a:off x="5899177" y="1495948"/>
              <a:ext cx="363020" cy="971549"/>
              <a:chOff x="5433221" y="303213"/>
              <a:chExt cx="363020" cy="971549"/>
            </a:xfrm>
          </p:grpSpPr>
          <p:cxnSp>
            <p:nvCxnSpPr>
              <p:cNvPr id="80" name="Straight Connector 79">
                <a:extLst>
                  <a:ext uri="{FF2B5EF4-FFF2-40B4-BE49-F238E27FC236}">
                    <a16:creationId xmlns:a16="http://schemas.microsoft.com/office/drawing/2014/main" id="{16FD22F7-F1DF-447B-8E03-5857033C6C30}"/>
                  </a:ext>
                </a:extLst>
              </p:cNvPr>
              <p:cNvCxnSpPr>
                <a:cxnSpLocks/>
              </p:cNvCxnSpPr>
              <p:nvPr/>
            </p:nvCxnSpPr>
            <p:spPr bwMode="auto">
              <a:xfrm flipV="1">
                <a:off x="5711217" y="315404"/>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81" name="Straight Connector 80">
                <a:extLst>
                  <a:ext uri="{FF2B5EF4-FFF2-40B4-BE49-F238E27FC236}">
                    <a16:creationId xmlns:a16="http://schemas.microsoft.com/office/drawing/2014/main" id="{8E37D485-1E32-451E-9163-A30A3055075C}"/>
                  </a:ext>
                </a:extLst>
              </p:cNvPr>
              <p:cNvCxnSpPr>
                <a:cxnSpLocks/>
              </p:cNvCxnSpPr>
              <p:nvPr/>
            </p:nvCxnSpPr>
            <p:spPr bwMode="auto">
              <a:xfrm flipV="1">
                <a:off x="5487419" y="302698"/>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82" name="Rectangle: Rounded Corners 181">
                <a:extLst>
                  <a:ext uri="{FF2B5EF4-FFF2-40B4-BE49-F238E27FC236}">
                    <a16:creationId xmlns:a16="http://schemas.microsoft.com/office/drawing/2014/main" id="{445DAE08-EE73-4264-89AD-A380957CF3DB}"/>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3" name="Flowchart: Collate 182">
                <a:extLst>
                  <a:ext uri="{FF2B5EF4-FFF2-40B4-BE49-F238E27FC236}">
                    <a16:creationId xmlns:a16="http://schemas.microsoft.com/office/drawing/2014/main" id="{5727736F-C829-414D-9E26-EFE7C8B18400}"/>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65" name="Group 164">
              <a:extLst>
                <a:ext uri="{FF2B5EF4-FFF2-40B4-BE49-F238E27FC236}">
                  <a16:creationId xmlns:a16="http://schemas.microsoft.com/office/drawing/2014/main" id="{204B5879-A157-42DE-AF37-E9243B523675}"/>
                </a:ext>
              </a:extLst>
            </p:cNvPr>
            <p:cNvGrpSpPr>
              <a:grpSpLocks/>
            </p:cNvGrpSpPr>
            <p:nvPr/>
          </p:nvGrpSpPr>
          <p:grpSpPr bwMode="auto">
            <a:xfrm>
              <a:off x="6374671" y="1486423"/>
              <a:ext cx="363020" cy="971549"/>
              <a:chOff x="5433221" y="303213"/>
              <a:chExt cx="363020" cy="971549"/>
            </a:xfrm>
          </p:grpSpPr>
          <p:cxnSp>
            <p:nvCxnSpPr>
              <p:cNvPr id="76" name="Straight Connector 75">
                <a:extLst>
                  <a:ext uri="{FF2B5EF4-FFF2-40B4-BE49-F238E27FC236}">
                    <a16:creationId xmlns:a16="http://schemas.microsoft.com/office/drawing/2014/main" id="{FA859292-2C2C-465F-BAC3-AB67E819B055}"/>
                  </a:ext>
                </a:extLst>
              </p:cNvPr>
              <p:cNvCxnSpPr>
                <a:cxnSpLocks/>
              </p:cNvCxnSpPr>
              <p:nvPr/>
            </p:nvCxnSpPr>
            <p:spPr bwMode="auto">
              <a:xfrm flipV="1">
                <a:off x="5710300" y="315399"/>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77" name="Straight Connector 76">
                <a:extLst>
                  <a:ext uri="{FF2B5EF4-FFF2-40B4-BE49-F238E27FC236}">
                    <a16:creationId xmlns:a16="http://schemas.microsoft.com/office/drawing/2014/main" id="{8BB609B8-D075-4C18-9CF4-CE81D314820C}"/>
                  </a:ext>
                </a:extLst>
              </p:cNvPr>
              <p:cNvCxnSpPr>
                <a:cxnSpLocks/>
              </p:cNvCxnSpPr>
              <p:nvPr/>
            </p:nvCxnSpPr>
            <p:spPr bwMode="auto">
              <a:xfrm flipV="1">
                <a:off x="5486503" y="302693"/>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78" name="Rectangle: Rounded Corners 177">
                <a:extLst>
                  <a:ext uri="{FF2B5EF4-FFF2-40B4-BE49-F238E27FC236}">
                    <a16:creationId xmlns:a16="http://schemas.microsoft.com/office/drawing/2014/main" id="{88D3F9B4-71F2-4E9B-825F-AAF179CA4849}"/>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9" name="Flowchart: Collate 178">
                <a:extLst>
                  <a:ext uri="{FF2B5EF4-FFF2-40B4-BE49-F238E27FC236}">
                    <a16:creationId xmlns:a16="http://schemas.microsoft.com/office/drawing/2014/main" id="{B34986AD-12D1-4843-A700-BF98966C3F98}"/>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66" name="Group 165">
              <a:extLst>
                <a:ext uri="{FF2B5EF4-FFF2-40B4-BE49-F238E27FC236}">
                  <a16:creationId xmlns:a16="http://schemas.microsoft.com/office/drawing/2014/main" id="{981AA77E-8B4D-42F7-8157-44DE2774E91B}"/>
                </a:ext>
              </a:extLst>
            </p:cNvPr>
            <p:cNvGrpSpPr>
              <a:grpSpLocks/>
            </p:cNvGrpSpPr>
            <p:nvPr/>
          </p:nvGrpSpPr>
          <p:grpSpPr bwMode="auto">
            <a:xfrm>
              <a:off x="6850165" y="1482775"/>
              <a:ext cx="363020" cy="971549"/>
              <a:chOff x="5433221" y="303213"/>
              <a:chExt cx="363020" cy="971549"/>
            </a:xfrm>
          </p:grpSpPr>
          <p:cxnSp>
            <p:nvCxnSpPr>
              <p:cNvPr id="72" name="Straight Connector 71">
                <a:extLst>
                  <a:ext uri="{FF2B5EF4-FFF2-40B4-BE49-F238E27FC236}">
                    <a16:creationId xmlns:a16="http://schemas.microsoft.com/office/drawing/2014/main" id="{1815B00A-7303-4EF9-9A4B-6B5B4E3FE94B}"/>
                  </a:ext>
                </a:extLst>
              </p:cNvPr>
              <p:cNvCxnSpPr>
                <a:cxnSpLocks/>
              </p:cNvCxnSpPr>
              <p:nvPr/>
            </p:nvCxnSpPr>
            <p:spPr bwMode="auto">
              <a:xfrm flipV="1">
                <a:off x="5710971" y="315871"/>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73" name="Straight Connector 72">
                <a:extLst>
                  <a:ext uri="{FF2B5EF4-FFF2-40B4-BE49-F238E27FC236}">
                    <a16:creationId xmlns:a16="http://schemas.microsoft.com/office/drawing/2014/main" id="{C35CFFE5-953E-4917-890D-555DA4B1191B}"/>
                  </a:ext>
                </a:extLst>
              </p:cNvPr>
              <p:cNvCxnSpPr>
                <a:cxnSpLocks/>
              </p:cNvCxnSpPr>
              <p:nvPr/>
            </p:nvCxnSpPr>
            <p:spPr bwMode="auto">
              <a:xfrm flipV="1">
                <a:off x="5487174" y="303164"/>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74" name="Rectangle: Rounded Corners 173">
                <a:extLst>
                  <a:ext uri="{FF2B5EF4-FFF2-40B4-BE49-F238E27FC236}">
                    <a16:creationId xmlns:a16="http://schemas.microsoft.com/office/drawing/2014/main" id="{1379958F-2DA8-4704-8FD0-070598D2E208}"/>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5" name="Flowchart: Collate 174">
                <a:extLst>
                  <a:ext uri="{FF2B5EF4-FFF2-40B4-BE49-F238E27FC236}">
                    <a16:creationId xmlns:a16="http://schemas.microsoft.com/office/drawing/2014/main" id="{A6EA53D1-497A-4654-8A95-162187B55C69}"/>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67" name="Group 166">
              <a:extLst>
                <a:ext uri="{FF2B5EF4-FFF2-40B4-BE49-F238E27FC236}">
                  <a16:creationId xmlns:a16="http://schemas.microsoft.com/office/drawing/2014/main" id="{41CEF4EE-EFC9-4B3B-B54D-54B8C007C519}"/>
                </a:ext>
              </a:extLst>
            </p:cNvPr>
            <p:cNvGrpSpPr>
              <a:grpSpLocks/>
            </p:cNvGrpSpPr>
            <p:nvPr/>
          </p:nvGrpSpPr>
          <p:grpSpPr bwMode="auto">
            <a:xfrm>
              <a:off x="7318835" y="1486423"/>
              <a:ext cx="363020" cy="971549"/>
              <a:chOff x="5433221" y="303213"/>
              <a:chExt cx="363020" cy="971549"/>
            </a:xfrm>
          </p:grpSpPr>
          <p:cxnSp>
            <p:nvCxnSpPr>
              <p:cNvPr id="68" name="Straight Connector 67">
                <a:extLst>
                  <a:ext uri="{FF2B5EF4-FFF2-40B4-BE49-F238E27FC236}">
                    <a16:creationId xmlns:a16="http://schemas.microsoft.com/office/drawing/2014/main" id="{828DE70F-D3CF-4753-8191-BA2B74864B60}"/>
                  </a:ext>
                </a:extLst>
              </p:cNvPr>
              <p:cNvCxnSpPr>
                <a:cxnSpLocks/>
              </p:cNvCxnSpPr>
              <p:nvPr/>
            </p:nvCxnSpPr>
            <p:spPr bwMode="auto">
              <a:xfrm flipV="1">
                <a:off x="5710531" y="315399"/>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69" name="Straight Connector 68">
                <a:extLst>
                  <a:ext uri="{FF2B5EF4-FFF2-40B4-BE49-F238E27FC236}">
                    <a16:creationId xmlns:a16="http://schemas.microsoft.com/office/drawing/2014/main" id="{C72F3EEF-6CC6-423B-A6D1-7B5B5C28A6EE}"/>
                  </a:ext>
                </a:extLst>
              </p:cNvPr>
              <p:cNvCxnSpPr>
                <a:cxnSpLocks/>
              </p:cNvCxnSpPr>
              <p:nvPr/>
            </p:nvCxnSpPr>
            <p:spPr bwMode="auto">
              <a:xfrm flipV="1">
                <a:off x="5486733" y="302693"/>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70" name="Rectangle: Rounded Corners 169">
                <a:extLst>
                  <a:ext uri="{FF2B5EF4-FFF2-40B4-BE49-F238E27FC236}">
                    <a16:creationId xmlns:a16="http://schemas.microsoft.com/office/drawing/2014/main" id="{8B292817-62F5-43E2-8C11-9F0BE4DBB9CF}"/>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1" name="Flowchart: Collate 170">
                <a:extLst>
                  <a:ext uri="{FF2B5EF4-FFF2-40B4-BE49-F238E27FC236}">
                    <a16:creationId xmlns:a16="http://schemas.microsoft.com/office/drawing/2014/main" id="{D322A9B1-2585-48E5-B443-1C0C930BA309}"/>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grpSp>
        <p:nvGrpSpPr>
          <p:cNvPr id="88" name="Group 5">
            <a:extLst>
              <a:ext uri="{FF2B5EF4-FFF2-40B4-BE49-F238E27FC236}">
                <a16:creationId xmlns:a16="http://schemas.microsoft.com/office/drawing/2014/main" id="{DF978F37-17B7-4708-BC15-52D8F48CDDF6}"/>
              </a:ext>
            </a:extLst>
          </p:cNvPr>
          <p:cNvGrpSpPr>
            <a:grpSpLocks/>
          </p:cNvGrpSpPr>
          <p:nvPr/>
        </p:nvGrpSpPr>
        <p:grpSpPr bwMode="auto">
          <a:xfrm>
            <a:off x="7380810" y="1602582"/>
            <a:ext cx="2252663" cy="985837"/>
            <a:chOff x="5429594" y="1481138"/>
            <a:chExt cx="2252261" cy="986359"/>
          </a:xfrm>
        </p:grpSpPr>
        <p:grpSp>
          <p:nvGrpSpPr>
            <p:cNvPr id="89" name="Group 136">
              <a:extLst>
                <a:ext uri="{FF2B5EF4-FFF2-40B4-BE49-F238E27FC236}">
                  <a16:creationId xmlns:a16="http://schemas.microsoft.com/office/drawing/2014/main" id="{A68F6730-7BFF-43D4-986F-3D40C535EB5D}"/>
                </a:ext>
              </a:extLst>
            </p:cNvPr>
            <p:cNvGrpSpPr>
              <a:grpSpLocks/>
            </p:cNvGrpSpPr>
            <p:nvPr/>
          </p:nvGrpSpPr>
          <p:grpSpPr bwMode="auto">
            <a:xfrm>
              <a:off x="5429594" y="1481138"/>
              <a:ext cx="363020" cy="971549"/>
              <a:chOff x="5433221" y="303213"/>
              <a:chExt cx="363020" cy="971549"/>
            </a:xfrm>
          </p:grpSpPr>
          <p:cxnSp>
            <p:nvCxnSpPr>
              <p:cNvPr id="110" name="Straight Connector 109">
                <a:extLst>
                  <a:ext uri="{FF2B5EF4-FFF2-40B4-BE49-F238E27FC236}">
                    <a16:creationId xmlns:a16="http://schemas.microsoft.com/office/drawing/2014/main" id="{1D9A693F-9B1D-451E-A918-A8B8C3F55644}"/>
                  </a:ext>
                </a:extLst>
              </p:cNvPr>
              <p:cNvCxnSpPr>
                <a:cxnSpLocks/>
              </p:cNvCxnSpPr>
              <p:nvPr/>
            </p:nvCxnSpPr>
            <p:spPr bwMode="auto">
              <a:xfrm flipV="1">
                <a:off x="5710984" y="315920"/>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11" name="Straight Connector 110">
                <a:extLst>
                  <a:ext uri="{FF2B5EF4-FFF2-40B4-BE49-F238E27FC236}">
                    <a16:creationId xmlns:a16="http://schemas.microsoft.com/office/drawing/2014/main" id="{D6A22DBC-AD77-4B32-AA93-2E47940AFF0A}"/>
                  </a:ext>
                </a:extLst>
              </p:cNvPr>
              <p:cNvCxnSpPr>
                <a:cxnSpLocks/>
              </p:cNvCxnSpPr>
              <p:nvPr/>
            </p:nvCxnSpPr>
            <p:spPr bwMode="auto">
              <a:xfrm flipV="1">
                <a:off x="5487186" y="303213"/>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12" name="Rectangle: Rounded Corners 139">
                <a:extLst>
                  <a:ext uri="{FF2B5EF4-FFF2-40B4-BE49-F238E27FC236}">
                    <a16:creationId xmlns:a16="http://schemas.microsoft.com/office/drawing/2014/main" id="{5EEEA540-79D2-46A2-82F5-B940C88217AA}"/>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3" name="Flowchart: Collate 140">
                <a:extLst>
                  <a:ext uri="{FF2B5EF4-FFF2-40B4-BE49-F238E27FC236}">
                    <a16:creationId xmlns:a16="http://schemas.microsoft.com/office/drawing/2014/main" id="{1AC7E686-ED46-4120-842E-6F059C9C93DA}"/>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90" name="Group 141">
              <a:extLst>
                <a:ext uri="{FF2B5EF4-FFF2-40B4-BE49-F238E27FC236}">
                  <a16:creationId xmlns:a16="http://schemas.microsoft.com/office/drawing/2014/main" id="{61643BBD-6DD3-4E52-8E22-D0EAF0944F90}"/>
                </a:ext>
              </a:extLst>
            </p:cNvPr>
            <p:cNvGrpSpPr>
              <a:grpSpLocks/>
            </p:cNvGrpSpPr>
            <p:nvPr/>
          </p:nvGrpSpPr>
          <p:grpSpPr bwMode="auto">
            <a:xfrm>
              <a:off x="5899177" y="1495948"/>
              <a:ext cx="363020" cy="971549"/>
              <a:chOff x="5433221" y="303213"/>
              <a:chExt cx="363020" cy="971549"/>
            </a:xfrm>
          </p:grpSpPr>
          <p:cxnSp>
            <p:nvCxnSpPr>
              <p:cNvPr id="106" name="Straight Connector 105">
                <a:extLst>
                  <a:ext uri="{FF2B5EF4-FFF2-40B4-BE49-F238E27FC236}">
                    <a16:creationId xmlns:a16="http://schemas.microsoft.com/office/drawing/2014/main" id="{0618C4C7-A4B4-4201-B16E-20B947230DCF}"/>
                  </a:ext>
                </a:extLst>
              </p:cNvPr>
              <p:cNvCxnSpPr>
                <a:cxnSpLocks/>
              </p:cNvCxnSpPr>
              <p:nvPr/>
            </p:nvCxnSpPr>
            <p:spPr bwMode="auto">
              <a:xfrm flipV="1">
                <a:off x="5711217" y="315404"/>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07" name="Straight Connector 106">
                <a:extLst>
                  <a:ext uri="{FF2B5EF4-FFF2-40B4-BE49-F238E27FC236}">
                    <a16:creationId xmlns:a16="http://schemas.microsoft.com/office/drawing/2014/main" id="{27363C86-F787-4162-B911-2B4DFA092D0A}"/>
                  </a:ext>
                </a:extLst>
              </p:cNvPr>
              <p:cNvCxnSpPr>
                <a:cxnSpLocks/>
              </p:cNvCxnSpPr>
              <p:nvPr/>
            </p:nvCxnSpPr>
            <p:spPr bwMode="auto">
              <a:xfrm flipV="1">
                <a:off x="5487419" y="302698"/>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08" name="Rectangle: Rounded Corners 144">
                <a:extLst>
                  <a:ext uri="{FF2B5EF4-FFF2-40B4-BE49-F238E27FC236}">
                    <a16:creationId xmlns:a16="http://schemas.microsoft.com/office/drawing/2014/main" id="{2B225722-71EE-4AE9-B5B9-AEA7980D5957}"/>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9" name="Flowchart: Collate 145">
                <a:extLst>
                  <a:ext uri="{FF2B5EF4-FFF2-40B4-BE49-F238E27FC236}">
                    <a16:creationId xmlns:a16="http://schemas.microsoft.com/office/drawing/2014/main" id="{8B993FD6-AEF0-44A4-BF09-5F05731B05A5}"/>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91" name="Group 146">
              <a:extLst>
                <a:ext uri="{FF2B5EF4-FFF2-40B4-BE49-F238E27FC236}">
                  <a16:creationId xmlns:a16="http://schemas.microsoft.com/office/drawing/2014/main" id="{74A2120C-DCA5-4B9B-8FFD-1279B73B0F27}"/>
                </a:ext>
              </a:extLst>
            </p:cNvPr>
            <p:cNvGrpSpPr>
              <a:grpSpLocks/>
            </p:cNvGrpSpPr>
            <p:nvPr/>
          </p:nvGrpSpPr>
          <p:grpSpPr bwMode="auto">
            <a:xfrm>
              <a:off x="6374671" y="1486423"/>
              <a:ext cx="363020" cy="971549"/>
              <a:chOff x="5433221" y="303213"/>
              <a:chExt cx="363020" cy="971549"/>
            </a:xfrm>
          </p:grpSpPr>
          <p:cxnSp>
            <p:nvCxnSpPr>
              <p:cNvPr id="102" name="Straight Connector 101">
                <a:extLst>
                  <a:ext uri="{FF2B5EF4-FFF2-40B4-BE49-F238E27FC236}">
                    <a16:creationId xmlns:a16="http://schemas.microsoft.com/office/drawing/2014/main" id="{DFD5226B-0153-42D1-85F2-831ABDDE6EED}"/>
                  </a:ext>
                </a:extLst>
              </p:cNvPr>
              <p:cNvCxnSpPr>
                <a:cxnSpLocks/>
              </p:cNvCxnSpPr>
              <p:nvPr/>
            </p:nvCxnSpPr>
            <p:spPr bwMode="auto">
              <a:xfrm flipV="1">
                <a:off x="5710300" y="315399"/>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03" name="Straight Connector 102">
                <a:extLst>
                  <a:ext uri="{FF2B5EF4-FFF2-40B4-BE49-F238E27FC236}">
                    <a16:creationId xmlns:a16="http://schemas.microsoft.com/office/drawing/2014/main" id="{4A97E380-0906-47F6-A8BF-A311CD17C3A7}"/>
                  </a:ext>
                </a:extLst>
              </p:cNvPr>
              <p:cNvCxnSpPr>
                <a:cxnSpLocks/>
              </p:cNvCxnSpPr>
              <p:nvPr/>
            </p:nvCxnSpPr>
            <p:spPr bwMode="auto">
              <a:xfrm flipV="1">
                <a:off x="5486503" y="302693"/>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04" name="Rectangle: Rounded Corners 149">
                <a:extLst>
                  <a:ext uri="{FF2B5EF4-FFF2-40B4-BE49-F238E27FC236}">
                    <a16:creationId xmlns:a16="http://schemas.microsoft.com/office/drawing/2014/main" id="{87288ABC-8B2C-4EB4-9579-C43D133CCA76}"/>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5" name="Flowchart: Collate 150">
                <a:extLst>
                  <a:ext uri="{FF2B5EF4-FFF2-40B4-BE49-F238E27FC236}">
                    <a16:creationId xmlns:a16="http://schemas.microsoft.com/office/drawing/2014/main" id="{7D59E91A-7BBD-472B-B3F4-6C3BAA17147D}"/>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92" name="Group 151">
              <a:extLst>
                <a:ext uri="{FF2B5EF4-FFF2-40B4-BE49-F238E27FC236}">
                  <a16:creationId xmlns:a16="http://schemas.microsoft.com/office/drawing/2014/main" id="{BD8402DB-2D61-478D-A9F9-66A8831B618D}"/>
                </a:ext>
              </a:extLst>
            </p:cNvPr>
            <p:cNvGrpSpPr>
              <a:grpSpLocks/>
            </p:cNvGrpSpPr>
            <p:nvPr/>
          </p:nvGrpSpPr>
          <p:grpSpPr bwMode="auto">
            <a:xfrm>
              <a:off x="6850165" y="1482775"/>
              <a:ext cx="363020" cy="971549"/>
              <a:chOff x="5433221" y="303213"/>
              <a:chExt cx="363020" cy="971549"/>
            </a:xfrm>
          </p:grpSpPr>
          <p:cxnSp>
            <p:nvCxnSpPr>
              <p:cNvPr id="98" name="Straight Connector 97">
                <a:extLst>
                  <a:ext uri="{FF2B5EF4-FFF2-40B4-BE49-F238E27FC236}">
                    <a16:creationId xmlns:a16="http://schemas.microsoft.com/office/drawing/2014/main" id="{06001A9C-12C8-42C6-893B-1B270EA69AA0}"/>
                  </a:ext>
                </a:extLst>
              </p:cNvPr>
              <p:cNvCxnSpPr>
                <a:cxnSpLocks/>
              </p:cNvCxnSpPr>
              <p:nvPr/>
            </p:nvCxnSpPr>
            <p:spPr bwMode="auto">
              <a:xfrm flipV="1">
                <a:off x="5710971" y="315871"/>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99" name="Straight Connector 98">
                <a:extLst>
                  <a:ext uri="{FF2B5EF4-FFF2-40B4-BE49-F238E27FC236}">
                    <a16:creationId xmlns:a16="http://schemas.microsoft.com/office/drawing/2014/main" id="{777ADF3D-460E-4B95-90AF-F8F9EAC489CD}"/>
                  </a:ext>
                </a:extLst>
              </p:cNvPr>
              <p:cNvCxnSpPr>
                <a:cxnSpLocks/>
              </p:cNvCxnSpPr>
              <p:nvPr/>
            </p:nvCxnSpPr>
            <p:spPr bwMode="auto">
              <a:xfrm flipV="1">
                <a:off x="5487174" y="303164"/>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00" name="Rectangle: Rounded Corners 154">
                <a:extLst>
                  <a:ext uri="{FF2B5EF4-FFF2-40B4-BE49-F238E27FC236}">
                    <a16:creationId xmlns:a16="http://schemas.microsoft.com/office/drawing/2014/main" id="{4E924105-931E-4989-8377-6DCE2D8D6CB8}"/>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1" name="Flowchart: Collate 155">
                <a:extLst>
                  <a:ext uri="{FF2B5EF4-FFF2-40B4-BE49-F238E27FC236}">
                    <a16:creationId xmlns:a16="http://schemas.microsoft.com/office/drawing/2014/main" id="{56FC7786-DEE9-4098-970D-48657CD87A9C}"/>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93" name="Group 156">
              <a:extLst>
                <a:ext uri="{FF2B5EF4-FFF2-40B4-BE49-F238E27FC236}">
                  <a16:creationId xmlns:a16="http://schemas.microsoft.com/office/drawing/2014/main" id="{AA9AA7B5-0346-4A54-9632-C603AB04E55A}"/>
                </a:ext>
              </a:extLst>
            </p:cNvPr>
            <p:cNvGrpSpPr>
              <a:grpSpLocks/>
            </p:cNvGrpSpPr>
            <p:nvPr/>
          </p:nvGrpSpPr>
          <p:grpSpPr bwMode="auto">
            <a:xfrm>
              <a:off x="7318835" y="1486423"/>
              <a:ext cx="363020" cy="971549"/>
              <a:chOff x="5433221" y="303213"/>
              <a:chExt cx="363020" cy="971549"/>
            </a:xfrm>
          </p:grpSpPr>
          <p:cxnSp>
            <p:nvCxnSpPr>
              <p:cNvPr id="94" name="Straight Connector 93">
                <a:extLst>
                  <a:ext uri="{FF2B5EF4-FFF2-40B4-BE49-F238E27FC236}">
                    <a16:creationId xmlns:a16="http://schemas.microsoft.com/office/drawing/2014/main" id="{A5D4499B-8AA5-42B9-92EE-5DF1DA9DF982}"/>
                  </a:ext>
                </a:extLst>
              </p:cNvPr>
              <p:cNvCxnSpPr>
                <a:cxnSpLocks/>
              </p:cNvCxnSpPr>
              <p:nvPr/>
            </p:nvCxnSpPr>
            <p:spPr bwMode="auto">
              <a:xfrm flipV="1">
                <a:off x="5710531" y="315399"/>
                <a:ext cx="0" cy="463795"/>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95" name="Straight Connector 94">
                <a:extLst>
                  <a:ext uri="{FF2B5EF4-FFF2-40B4-BE49-F238E27FC236}">
                    <a16:creationId xmlns:a16="http://schemas.microsoft.com/office/drawing/2014/main" id="{F6DED976-E549-4708-A752-46143209E891}"/>
                  </a:ext>
                </a:extLst>
              </p:cNvPr>
              <p:cNvCxnSpPr>
                <a:cxnSpLocks/>
              </p:cNvCxnSpPr>
              <p:nvPr/>
            </p:nvCxnSpPr>
            <p:spPr bwMode="auto">
              <a:xfrm flipV="1">
                <a:off x="5486733" y="302693"/>
                <a:ext cx="0" cy="463795"/>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96" name="Rectangle: Rounded Corners 159">
                <a:extLst>
                  <a:ext uri="{FF2B5EF4-FFF2-40B4-BE49-F238E27FC236}">
                    <a16:creationId xmlns:a16="http://schemas.microsoft.com/office/drawing/2014/main" id="{E15C78CA-85DE-4664-BEF4-6A27FE452021}"/>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7" name="Flowchart: Collate 160">
                <a:extLst>
                  <a:ext uri="{FF2B5EF4-FFF2-40B4-BE49-F238E27FC236}">
                    <a16:creationId xmlns:a16="http://schemas.microsoft.com/office/drawing/2014/main" id="{CF01C12A-1282-4293-9D2B-D104F4A05FA8}"/>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grpSp>
        <p:nvGrpSpPr>
          <p:cNvPr id="114" name="Group 3">
            <a:extLst>
              <a:ext uri="{FF2B5EF4-FFF2-40B4-BE49-F238E27FC236}">
                <a16:creationId xmlns:a16="http://schemas.microsoft.com/office/drawing/2014/main" id="{9DB5495A-2E7E-4ACA-8A8F-ECAA0E491796}"/>
              </a:ext>
            </a:extLst>
          </p:cNvPr>
          <p:cNvGrpSpPr>
            <a:grpSpLocks/>
          </p:cNvGrpSpPr>
          <p:nvPr/>
        </p:nvGrpSpPr>
        <p:grpSpPr bwMode="auto">
          <a:xfrm>
            <a:off x="7385573" y="424657"/>
            <a:ext cx="361950" cy="971550"/>
            <a:chOff x="5433221" y="303213"/>
            <a:chExt cx="363020" cy="971549"/>
          </a:xfrm>
        </p:grpSpPr>
        <p:cxnSp>
          <p:nvCxnSpPr>
            <p:cNvPr id="115" name="Straight Connector 114">
              <a:extLst>
                <a:ext uri="{FF2B5EF4-FFF2-40B4-BE49-F238E27FC236}">
                  <a16:creationId xmlns:a16="http://schemas.microsoft.com/office/drawing/2014/main" id="{9A050E9E-AD66-43A1-AB6B-F486F5CB543F}"/>
                </a:ext>
              </a:extLst>
            </p:cNvPr>
            <p:cNvCxnSpPr>
              <a:cxnSpLocks/>
            </p:cNvCxnSpPr>
            <p:nvPr/>
          </p:nvCxnSpPr>
          <p:spPr bwMode="auto">
            <a:xfrm flipV="1">
              <a:off x="5710263" y="315913"/>
              <a:ext cx="0" cy="4635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16" name="Straight Connector 115">
              <a:extLst>
                <a:ext uri="{FF2B5EF4-FFF2-40B4-BE49-F238E27FC236}">
                  <a16:creationId xmlns:a16="http://schemas.microsoft.com/office/drawing/2014/main" id="{D937C6CC-B7D8-4195-AA01-F14F2BEBE1A7}"/>
                </a:ext>
              </a:extLst>
            </p:cNvPr>
            <p:cNvCxnSpPr>
              <a:cxnSpLocks/>
            </p:cNvCxnSpPr>
            <p:nvPr/>
          </p:nvCxnSpPr>
          <p:spPr bwMode="auto">
            <a:xfrm flipV="1">
              <a:off x="5485763" y="303213"/>
              <a:ext cx="0" cy="4635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17" name="Rectangle: Rounded Corners 2">
              <a:extLst>
                <a:ext uri="{FF2B5EF4-FFF2-40B4-BE49-F238E27FC236}">
                  <a16:creationId xmlns:a16="http://schemas.microsoft.com/office/drawing/2014/main" id="{7F81AFF3-E665-42FE-BB10-3982E4A213B1}"/>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8" name="Flowchart: Collate 87">
              <a:extLst>
                <a:ext uri="{FF2B5EF4-FFF2-40B4-BE49-F238E27FC236}">
                  <a16:creationId xmlns:a16="http://schemas.microsoft.com/office/drawing/2014/main" id="{029D4C94-DCF6-4125-9E6C-05083471AECD}"/>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19" name="Group 116">
            <a:extLst>
              <a:ext uri="{FF2B5EF4-FFF2-40B4-BE49-F238E27FC236}">
                <a16:creationId xmlns:a16="http://schemas.microsoft.com/office/drawing/2014/main" id="{148D9341-B105-4A8B-8136-668F35CAAEF9}"/>
              </a:ext>
            </a:extLst>
          </p:cNvPr>
          <p:cNvGrpSpPr>
            <a:grpSpLocks/>
          </p:cNvGrpSpPr>
          <p:nvPr/>
        </p:nvGrpSpPr>
        <p:grpSpPr bwMode="auto">
          <a:xfrm>
            <a:off x="7853885" y="438944"/>
            <a:ext cx="363538" cy="971550"/>
            <a:chOff x="5433221" y="303213"/>
            <a:chExt cx="363020" cy="971549"/>
          </a:xfrm>
        </p:grpSpPr>
        <p:cxnSp>
          <p:nvCxnSpPr>
            <p:cNvPr id="120" name="Straight Connector 119">
              <a:extLst>
                <a:ext uri="{FF2B5EF4-FFF2-40B4-BE49-F238E27FC236}">
                  <a16:creationId xmlns:a16="http://schemas.microsoft.com/office/drawing/2014/main" id="{94BB1E6B-A4AE-480F-B148-5F45A25EFBEE}"/>
                </a:ext>
              </a:extLst>
            </p:cNvPr>
            <p:cNvCxnSpPr>
              <a:cxnSpLocks/>
            </p:cNvCxnSpPr>
            <p:nvPr/>
          </p:nvCxnSpPr>
          <p:spPr bwMode="auto">
            <a:xfrm flipV="1">
              <a:off x="5710638" y="315913"/>
              <a:ext cx="0" cy="4635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21" name="Straight Connector 120">
              <a:extLst>
                <a:ext uri="{FF2B5EF4-FFF2-40B4-BE49-F238E27FC236}">
                  <a16:creationId xmlns:a16="http://schemas.microsoft.com/office/drawing/2014/main" id="{AA3DB533-2790-484F-B1FB-2C6DB7EC0018}"/>
                </a:ext>
              </a:extLst>
            </p:cNvPr>
            <p:cNvCxnSpPr>
              <a:cxnSpLocks/>
            </p:cNvCxnSpPr>
            <p:nvPr/>
          </p:nvCxnSpPr>
          <p:spPr bwMode="auto">
            <a:xfrm flipV="1">
              <a:off x="5487119" y="303213"/>
              <a:ext cx="0" cy="4635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22" name="Rectangle: Rounded Corners 119">
              <a:extLst>
                <a:ext uri="{FF2B5EF4-FFF2-40B4-BE49-F238E27FC236}">
                  <a16:creationId xmlns:a16="http://schemas.microsoft.com/office/drawing/2014/main" id="{0C9E5BF4-D12B-45DF-8F2F-85A10D7DF37B}"/>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3" name="Flowchart: Collate 120">
              <a:extLst>
                <a:ext uri="{FF2B5EF4-FFF2-40B4-BE49-F238E27FC236}">
                  <a16:creationId xmlns:a16="http://schemas.microsoft.com/office/drawing/2014/main" id="{3F9BF401-B22D-41C3-AD10-9339BDBE39BF}"/>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24" name="Group 121">
            <a:extLst>
              <a:ext uri="{FF2B5EF4-FFF2-40B4-BE49-F238E27FC236}">
                <a16:creationId xmlns:a16="http://schemas.microsoft.com/office/drawing/2014/main" id="{C0E39629-546C-49D3-88BD-0BA9437EB1E1}"/>
              </a:ext>
            </a:extLst>
          </p:cNvPr>
          <p:cNvGrpSpPr>
            <a:grpSpLocks/>
          </p:cNvGrpSpPr>
          <p:nvPr/>
        </p:nvGrpSpPr>
        <p:grpSpPr bwMode="auto">
          <a:xfrm>
            <a:off x="8330135" y="429419"/>
            <a:ext cx="361950" cy="971550"/>
            <a:chOff x="5433221" y="303213"/>
            <a:chExt cx="363020" cy="971549"/>
          </a:xfrm>
        </p:grpSpPr>
        <p:cxnSp>
          <p:nvCxnSpPr>
            <p:cNvPr id="125" name="Straight Connector 124">
              <a:extLst>
                <a:ext uri="{FF2B5EF4-FFF2-40B4-BE49-F238E27FC236}">
                  <a16:creationId xmlns:a16="http://schemas.microsoft.com/office/drawing/2014/main" id="{B12D2830-DAE4-46F6-931A-8F3B24861B1E}"/>
                </a:ext>
              </a:extLst>
            </p:cNvPr>
            <p:cNvCxnSpPr>
              <a:cxnSpLocks/>
            </p:cNvCxnSpPr>
            <p:nvPr/>
          </p:nvCxnSpPr>
          <p:spPr bwMode="auto">
            <a:xfrm flipV="1">
              <a:off x="5710263" y="315913"/>
              <a:ext cx="0" cy="4635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26" name="Straight Connector 125">
              <a:extLst>
                <a:ext uri="{FF2B5EF4-FFF2-40B4-BE49-F238E27FC236}">
                  <a16:creationId xmlns:a16="http://schemas.microsoft.com/office/drawing/2014/main" id="{2F6A413C-BDF3-49F1-A984-14579626B43D}"/>
                </a:ext>
              </a:extLst>
            </p:cNvPr>
            <p:cNvCxnSpPr>
              <a:cxnSpLocks/>
            </p:cNvCxnSpPr>
            <p:nvPr/>
          </p:nvCxnSpPr>
          <p:spPr bwMode="auto">
            <a:xfrm flipV="1">
              <a:off x="5485764" y="303213"/>
              <a:ext cx="0" cy="4635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27" name="Rectangle: Rounded Corners 124">
              <a:extLst>
                <a:ext uri="{FF2B5EF4-FFF2-40B4-BE49-F238E27FC236}">
                  <a16:creationId xmlns:a16="http://schemas.microsoft.com/office/drawing/2014/main" id="{59CFC142-982D-48D6-BE3E-6B6206994150}"/>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28" name="Flowchart: Collate 125">
              <a:extLst>
                <a:ext uri="{FF2B5EF4-FFF2-40B4-BE49-F238E27FC236}">
                  <a16:creationId xmlns:a16="http://schemas.microsoft.com/office/drawing/2014/main" id="{0E3E50F9-2AD9-448E-A631-46096E66E478}"/>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29" name="Group 126">
            <a:extLst>
              <a:ext uri="{FF2B5EF4-FFF2-40B4-BE49-F238E27FC236}">
                <a16:creationId xmlns:a16="http://schemas.microsoft.com/office/drawing/2014/main" id="{670D3B1F-0223-45D8-B72A-5C37F4FECABE}"/>
              </a:ext>
            </a:extLst>
          </p:cNvPr>
          <p:cNvGrpSpPr>
            <a:grpSpLocks/>
          </p:cNvGrpSpPr>
          <p:nvPr/>
        </p:nvGrpSpPr>
        <p:grpSpPr bwMode="auto">
          <a:xfrm>
            <a:off x="8804798" y="426244"/>
            <a:ext cx="363537" cy="971550"/>
            <a:chOff x="5433221" y="303213"/>
            <a:chExt cx="363020" cy="971549"/>
          </a:xfrm>
        </p:grpSpPr>
        <p:cxnSp>
          <p:nvCxnSpPr>
            <p:cNvPr id="130" name="Straight Connector 129">
              <a:extLst>
                <a:ext uri="{FF2B5EF4-FFF2-40B4-BE49-F238E27FC236}">
                  <a16:creationId xmlns:a16="http://schemas.microsoft.com/office/drawing/2014/main" id="{CA336D97-2479-48EC-B8C7-ED42D693C098}"/>
                </a:ext>
              </a:extLst>
            </p:cNvPr>
            <p:cNvCxnSpPr>
              <a:cxnSpLocks/>
            </p:cNvCxnSpPr>
            <p:nvPr/>
          </p:nvCxnSpPr>
          <p:spPr bwMode="auto">
            <a:xfrm flipV="1">
              <a:off x="5710638" y="315913"/>
              <a:ext cx="0" cy="4635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31" name="Straight Connector 130">
              <a:extLst>
                <a:ext uri="{FF2B5EF4-FFF2-40B4-BE49-F238E27FC236}">
                  <a16:creationId xmlns:a16="http://schemas.microsoft.com/office/drawing/2014/main" id="{DF989AA0-E918-4D4B-ADA6-61234DBFC3C4}"/>
                </a:ext>
              </a:extLst>
            </p:cNvPr>
            <p:cNvCxnSpPr>
              <a:cxnSpLocks/>
            </p:cNvCxnSpPr>
            <p:nvPr/>
          </p:nvCxnSpPr>
          <p:spPr bwMode="auto">
            <a:xfrm flipV="1">
              <a:off x="5487119" y="303213"/>
              <a:ext cx="0" cy="4635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32" name="Rectangle: Rounded Corners 129">
              <a:extLst>
                <a:ext uri="{FF2B5EF4-FFF2-40B4-BE49-F238E27FC236}">
                  <a16:creationId xmlns:a16="http://schemas.microsoft.com/office/drawing/2014/main" id="{FB951458-5AFF-4E5B-AD05-88B73FFA9B27}"/>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 name="Flowchart: Collate 130">
              <a:extLst>
                <a:ext uri="{FF2B5EF4-FFF2-40B4-BE49-F238E27FC236}">
                  <a16:creationId xmlns:a16="http://schemas.microsoft.com/office/drawing/2014/main" id="{762EB3CC-29EB-4234-BAD9-6DB8BEB71AD2}"/>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34" name="Group 131">
            <a:extLst>
              <a:ext uri="{FF2B5EF4-FFF2-40B4-BE49-F238E27FC236}">
                <a16:creationId xmlns:a16="http://schemas.microsoft.com/office/drawing/2014/main" id="{CF6ECB03-18C1-408F-87E6-076718FE3B15}"/>
              </a:ext>
            </a:extLst>
          </p:cNvPr>
          <p:cNvGrpSpPr>
            <a:grpSpLocks/>
          </p:cNvGrpSpPr>
          <p:nvPr/>
        </p:nvGrpSpPr>
        <p:grpSpPr bwMode="auto">
          <a:xfrm>
            <a:off x="9274698" y="429419"/>
            <a:ext cx="361950" cy="971550"/>
            <a:chOff x="5433221" y="303213"/>
            <a:chExt cx="363020" cy="971549"/>
          </a:xfrm>
        </p:grpSpPr>
        <p:cxnSp>
          <p:nvCxnSpPr>
            <p:cNvPr id="135" name="Straight Connector 134">
              <a:extLst>
                <a:ext uri="{FF2B5EF4-FFF2-40B4-BE49-F238E27FC236}">
                  <a16:creationId xmlns:a16="http://schemas.microsoft.com/office/drawing/2014/main" id="{470AEDF2-6E9F-44BA-9DD5-56F5F88D07A1}"/>
                </a:ext>
              </a:extLst>
            </p:cNvPr>
            <p:cNvCxnSpPr>
              <a:cxnSpLocks/>
            </p:cNvCxnSpPr>
            <p:nvPr/>
          </p:nvCxnSpPr>
          <p:spPr bwMode="auto">
            <a:xfrm flipV="1">
              <a:off x="5710263" y="315913"/>
              <a:ext cx="0" cy="463550"/>
            </a:xfrm>
            <a:prstGeom prst="line">
              <a:avLst/>
            </a:prstGeom>
            <a:ln>
              <a:solidFill>
                <a:srgbClr val="FF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36" name="Straight Connector 135">
              <a:extLst>
                <a:ext uri="{FF2B5EF4-FFF2-40B4-BE49-F238E27FC236}">
                  <a16:creationId xmlns:a16="http://schemas.microsoft.com/office/drawing/2014/main" id="{1BAD6D48-C4AA-4A04-ADA0-5CA043DA2B7B}"/>
                </a:ext>
              </a:extLst>
            </p:cNvPr>
            <p:cNvCxnSpPr>
              <a:cxnSpLocks/>
            </p:cNvCxnSpPr>
            <p:nvPr/>
          </p:nvCxnSpPr>
          <p:spPr bwMode="auto">
            <a:xfrm flipV="1">
              <a:off x="5485763" y="303213"/>
              <a:ext cx="0" cy="463550"/>
            </a:xfrm>
            <a:prstGeom prst="line">
              <a:avLst/>
            </a:prstGeom>
            <a:ln>
              <a:solidFill>
                <a:srgbClr val="C00000"/>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137" name="Rectangle: Rounded Corners 134">
              <a:extLst>
                <a:ext uri="{FF2B5EF4-FFF2-40B4-BE49-F238E27FC236}">
                  <a16:creationId xmlns:a16="http://schemas.microsoft.com/office/drawing/2014/main" id="{C967B168-2A27-4147-A708-7F739EAF9549}"/>
                </a:ext>
              </a:extLst>
            </p:cNvPr>
            <p:cNvSpPr>
              <a:spLocks noChangeArrowheads="1"/>
            </p:cNvSpPr>
            <p:nvPr/>
          </p:nvSpPr>
          <p:spPr bwMode="auto">
            <a:xfrm>
              <a:off x="5433221" y="733427"/>
              <a:ext cx="338133" cy="541335"/>
            </a:xfrm>
            <a:prstGeom prst="roundRect">
              <a:avLst>
                <a:gd name="adj" fmla="val 16667"/>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8" name="Flowchart: Collate 135">
              <a:extLst>
                <a:ext uri="{FF2B5EF4-FFF2-40B4-BE49-F238E27FC236}">
                  <a16:creationId xmlns:a16="http://schemas.microsoft.com/office/drawing/2014/main" id="{2A7E45CF-AC91-417D-80D5-8246268DD5A6}"/>
                </a:ext>
              </a:extLst>
            </p:cNvPr>
            <p:cNvSpPr>
              <a:spLocks noChangeArrowheads="1"/>
            </p:cNvSpPr>
            <p:nvPr/>
          </p:nvSpPr>
          <p:spPr bwMode="auto">
            <a:xfrm>
              <a:off x="5604160" y="422277"/>
              <a:ext cx="192081" cy="193675"/>
            </a:xfrm>
            <a:prstGeom prst="flowChartCollate">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cxnSp>
        <p:nvCxnSpPr>
          <p:cNvPr id="139" name="Straight Connector 138">
            <a:extLst>
              <a:ext uri="{FF2B5EF4-FFF2-40B4-BE49-F238E27FC236}">
                <a16:creationId xmlns:a16="http://schemas.microsoft.com/office/drawing/2014/main" id="{F1D48597-45FC-4336-8F56-666BEAAE4BAA}"/>
              </a:ext>
            </a:extLst>
          </p:cNvPr>
          <p:cNvCxnSpPr/>
          <p:nvPr/>
        </p:nvCxnSpPr>
        <p:spPr bwMode="auto">
          <a:xfrm>
            <a:off x="3427935" y="5820569"/>
            <a:ext cx="3490913" cy="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0" name="Straight Connector 139">
            <a:extLst>
              <a:ext uri="{FF2B5EF4-FFF2-40B4-BE49-F238E27FC236}">
                <a16:creationId xmlns:a16="http://schemas.microsoft.com/office/drawing/2014/main" id="{A9EB52E7-56C6-4AEE-AA6A-3F06C498A406}"/>
              </a:ext>
            </a:extLst>
          </p:cNvPr>
          <p:cNvCxnSpPr/>
          <p:nvPr/>
        </p:nvCxnSpPr>
        <p:spPr bwMode="auto">
          <a:xfrm flipV="1">
            <a:off x="6918848" y="437357"/>
            <a:ext cx="0" cy="5395912"/>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1" name="Straight Connector 140">
            <a:extLst>
              <a:ext uri="{FF2B5EF4-FFF2-40B4-BE49-F238E27FC236}">
                <a16:creationId xmlns:a16="http://schemas.microsoft.com/office/drawing/2014/main" id="{6B9FF54E-30F2-45DD-B6EA-3D957AF90254}"/>
              </a:ext>
            </a:extLst>
          </p:cNvPr>
          <p:cNvCxnSpPr/>
          <p:nvPr/>
        </p:nvCxnSpPr>
        <p:spPr bwMode="auto">
          <a:xfrm>
            <a:off x="6918848" y="437357"/>
            <a:ext cx="3492500" cy="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2" name="Straight Connector 141">
            <a:extLst>
              <a:ext uri="{FF2B5EF4-FFF2-40B4-BE49-F238E27FC236}">
                <a16:creationId xmlns:a16="http://schemas.microsoft.com/office/drawing/2014/main" id="{930EAAB0-ED4A-47F0-8589-C1FFB4A2E3AF}"/>
              </a:ext>
            </a:extLst>
          </p:cNvPr>
          <p:cNvCxnSpPr/>
          <p:nvPr/>
        </p:nvCxnSpPr>
        <p:spPr bwMode="auto">
          <a:xfrm>
            <a:off x="6918848" y="1600994"/>
            <a:ext cx="3492500" cy="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3" name="Straight Connector 142">
            <a:extLst>
              <a:ext uri="{FF2B5EF4-FFF2-40B4-BE49-F238E27FC236}">
                <a16:creationId xmlns:a16="http://schemas.microsoft.com/office/drawing/2014/main" id="{6C6ABACC-FDF5-4895-8F68-5B251ACC49CD}"/>
              </a:ext>
            </a:extLst>
          </p:cNvPr>
          <p:cNvCxnSpPr/>
          <p:nvPr/>
        </p:nvCxnSpPr>
        <p:spPr bwMode="auto">
          <a:xfrm>
            <a:off x="6918848" y="2764632"/>
            <a:ext cx="3492500" cy="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4" name="Straight Connector 143">
            <a:extLst>
              <a:ext uri="{FF2B5EF4-FFF2-40B4-BE49-F238E27FC236}">
                <a16:creationId xmlns:a16="http://schemas.microsoft.com/office/drawing/2014/main" id="{069FFEAE-5EA9-4475-84FC-C8C500B9E0C8}"/>
              </a:ext>
            </a:extLst>
          </p:cNvPr>
          <p:cNvCxnSpPr/>
          <p:nvPr/>
        </p:nvCxnSpPr>
        <p:spPr bwMode="auto">
          <a:xfrm>
            <a:off x="6918848" y="3821907"/>
            <a:ext cx="3492500" cy="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5" name="Straight Connector 144">
            <a:extLst>
              <a:ext uri="{FF2B5EF4-FFF2-40B4-BE49-F238E27FC236}">
                <a16:creationId xmlns:a16="http://schemas.microsoft.com/office/drawing/2014/main" id="{8FDDD6FB-5A1B-4317-93CC-C4C85F34B559}"/>
              </a:ext>
            </a:extLst>
          </p:cNvPr>
          <p:cNvCxnSpPr>
            <a:cxnSpLocks/>
          </p:cNvCxnSpPr>
          <p:nvPr/>
        </p:nvCxnSpPr>
        <p:spPr bwMode="auto">
          <a:xfrm>
            <a:off x="6937898" y="4987132"/>
            <a:ext cx="3454400" cy="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6" name="Straight Connector 145">
            <a:extLst>
              <a:ext uri="{FF2B5EF4-FFF2-40B4-BE49-F238E27FC236}">
                <a16:creationId xmlns:a16="http://schemas.microsoft.com/office/drawing/2014/main" id="{9CF0818D-8487-440A-A080-C4D273477780}"/>
              </a:ext>
            </a:extLst>
          </p:cNvPr>
          <p:cNvCxnSpPr>
            <a:cxnSpLocks/>
          </p:cNvCxnSpPr>
          <p:nvPr/>
        </p:nvCxnSpPr>
        <p:spPr bwMode="auto">
          <a:xfrm flipV="1">
            <a:off x="10392298" y="437357"/>
            <a:ext cx="0" cy="5713412"/>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47" name="Straight Connector 146">
            <a:extLst>
              <a:ext uri="{FF2B5EF4-FFF2-40B4-BE49-F238E27FC236}">
                <a16:creationId xmlns:a16="http://schemas.microsoft.com/office/drawing/2014/main" id="{ACFD6041-008D-4905-B670-F5A02304525B}"/>
              </a:ext>
            </a:extLst>
          </p:cNvPr>
          <p:cNvCxnSpPr>
            <a:cxnSpLocks/>
          </p:cNvCxnSpPr>
          <p:nvPr/>
        </p:nvCxnSpPr>
        <p:spPr bwMode="auto">
          <a:xfrm>
            <a:off x="2897710" y="6125369"/>
            <a:ext cx="7513638" cy="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grpSp>
        <p:nvGrpSpPr>
          <p:cNvPr id="148" name="Group 61">
            <a:extLst>
              <a:ext uri="{FF2B5EF4-FFF2-40B4-BE49-F238E27FC236}">
                <a16:creationId xmlns:a16="http://schemas.microsoft.com/office/drawing/2014/main" id="{40B53DC4-CA4C-4A7E-97F3-CC4A9128B1CE}"/>
              </a:ext>
            </a:extLst>
          </p:cNvPr>
          <p:cNvGrpSpPr>
            <a:grpSpLocks/>
          </p:cNvGrpSpPr>
          <p:nvPr/>
        </p:nvGrpSpPr>
        <p:grpSpPr bwMode="auto">
          <a:xfrm>
            <a:off x="2865960" y="5684044"/>
            <a:ext cx="625475" cy="627063"/>
            <a:chOff x="381000" y="5250958"/>
            <a:chExt cx="1172303" cy="1172303"/>
          </a:xfrm>
        </p:grpSpPr>
        <p:sp>
          <p:nvSpPr>
            <p:cNvPr id="149" name="Oval 148">
              <a:extLst>
                <a:ext uri="{FF2B5EF4-FFF2-40B4-BE49-F238E27FC236}">
                  <a16:creationId xmlns:a16="http://schemas.microsoft.com/office/drawing/2014/main" id="{D463660F-C06C-4933-9969-DF67E80E88F9}"/>
                </a:ext>
              </a:extLst>
            </p:cNvPr>
            <p:cNvSpPr/>
            <p:nvPr/>
          </p:nvSpPr>
          <p:spPr bwMode="auto">
            <a:xfrm>
              <a:off x="381000" y="5250958"/>
              <a:ext cx="1172303" cy="1172303"/>
            </a:xfrm>
            <a:prstGeom prst="ellipse">
              <a:avLst/>
            </a:prstGeom>
            <a:solidFill>
              <a:srgbClr val="FF0000"/>
            </a:solidFill>
            <a:ln>
              <a:headEnd type="none" w="med" len="med"/>
              <a:tailEnd type="none" w="med" len="med"/>
            </a:ln>
          </p:spPr>
          <p:style>
            <a:lnRef idx="3">
              <a:schemeClr val="lt1"/>
            </a:lnRef>
            <a:fillRef idx="1">
              <a:schemeClr val="accent4"/>
            </a:fillRef>
            <a:effectRef idx="1">
              <a:schemeClr val="accent4"/>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50" name="Isosceles Triangle 149">
              <a:extLst>
                <a:ext uri="{FF2B5EF4-FFF2-40B4-BE49-F238E27FC236}">
                  <a16:creationId xmlns:a16="http://schemas.microsoft.com/office/drawing/2014/main" id="{C0A5D009-71D2-4E02-8CD5-E42F1611703C}"/>
                </a:ext>
              </a:extLst>
            </p:cNvPr>
            <p:cNvSpPr/>
            <p:nvPr/>
          </p:nvSpPr>
          <p:spPr bwMode="auto">
            <a:xfrm rot="5400000">
              <a:off x="603835" y="5411701"/>
              <a:ext cx="920035" cy="794430"/>
            </a:xfrm>
            <a:prstGeom prst="triangle">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grpSp>
      <p:sp>
        <p:nvSpPr>
          <p:cNvPr id="151" name="Arrow: Right 19">
            <a:extLst>
              <a:ext uri="{FF2B5EF4-FFF2-40B4-BE49-F238E27FC236}">
                <a16:creationId xmlns:a16="http://schemas.microsoft.com/office/drawing/2014/main" id="{18F062CB-B59F-4BAF-A10E-947B01889962}"/>
              </a:ext>
            </a:extLst>
          </p:cNvPr>
          <p:cNvSpPr>
            <a:spLocks noChangeArrowheads="1"/>
          </p:cNvSpPr>
          <p:nvPr/>
        </p:nvSpPr>
        <p:spPr bwMode="auto">
          <a:xfrm>
            <a:off x="3978798" y="5749132"/>
            <a:ext cx="423862" cy="149225"/>
          </a:xfrm>
          <a:prstGeom prst="rightArrow">
            <a:avLst>
              <a:gd name="adj1" fmla="val 50000"/>
              <a:gd name="adj2" fmla="val 50128"/>
            </a:avLst>
          </a:prstGeom>
          <a:solidFill>
            <a:srgbClr val="FF000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2" name="Arrow: Right 20">
            <a:extLst>
              <a:ext uri="{FF2B5EF4-FFF2-40B4-BE49-F238E27FC236}">
                <a16:creationId xmlns:a16="http://schemas.microsoft.com/office/drawing/2014/main" id="{C542FE4A-8B19-4489-84DA-08C2E18E0971}"/>
              </a:ext>
            </a:extLst>
          </p:cNvPr>
          <p:cNvSpPr>
            <a:spLocks noChangeArrowheads="1"/>
          </p:cNvSpPr>
          <p:nvPr/>
        </p:nvSpPr>
        <p:spPr bwMode="auto">
          <a:xfrm>
            <a:off x="5652023" y="5749132"/>
            <a:ext cx="423862" cy="149225"/>
          </a:xfrm>
          <a:prstGeom prst="rightArrow">
            <a:avLst>
              <a:gd name="adj1" fmla="val 50000"/>
              <a:gd name="adj2" fmla="val 50128"/>
            </a:avLst>
          </a:prstGeom>
          <a:solidFill>
            <a:srgbClr val="FF000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3" name="Arrow: Right 21">
            <a:extLst>
              <a:ext uri="{FF2B5EF4-FFF2-40B4-BE49-F238E27FC236}">
                <a16:creationId xmlns:a16="http://schemas.microsoft.com/office/drawing/2014/main" id="{A545AE24-1C72-4CEC-8D75-E3937A774B7F}"/>
              </a:ext>
            </a:extLst>
          </p:cNvPr>
          <p:cNvSpPr>
            <a:spLocks noChangeArrowheads="1"/>
          </p:cNvSpPr>
          <p:nvPr/>
        </p:nvSpPr>
        <p:spPr bwMode="auto">
          <a:xfrm rot="16200000">
            <a:off x="6716442" y="4375150"/>
            <a:ext cx="423862" cy="149225"/>
          </a:xfrm>
          <a:prstGeom prst="rightArrow">
            <a:avLst>
              <a:gd name="adj1" fmla="val 50000"/>
              <a:gd name="adj2" fmla="val 50128"/>
            </a:avLst>
          </a:prstGeom>
          <a:solidFill>
            <a:srgbClr val="FF000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 name="Arrow: Right 22">
            <a:extLst>
              <a:ext uri="{FF2B5EF4-FFF2-40B4-BE49-F238E27FC236}">
                <a16:creationId xmlns:a16="http://schemas.microsoft.com/office/drawing/2014/main" id="{6C20570E-6B56-4F41-ADF3-ABD820597F7E}"/>
              </a:ext>
            </a:extLst>
          </p:cNvPr>
          <p:cNvSpPr>
            <a:spLocks noChangeArrowheads="1"/>
          </p:cNvSpPr>
          <p:nvPr/>
        </p:nvSpPr>
        <p:spPr bwMode="auto">
          <a:xfrm rot="16200000">
            <a:off x="6707710" y="2061369"/>
            <a:ext cx="422275" cy="149225"/>
          </a:xfrm>
          <a:prstGeom prst="rightArrow">
            <a:avLst>
              <a:gd name="adj1" fmla="val 50000"/>
              <a:gd name="adj2" fmla="val 49941"/>
            </a:avLst>
          </a:prstGeom>
          <a:solidFill>
            <a:srgbClr val="FF000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5" name="Arrow: Right 23">
            <a:extLst>
              <a:ext uri="{FF2B5EF4-FFF2-40B4-BE49-F238E27FC236}">
                <a16:creationId xmlns:a16="http://schemas.microsoft.com/office/drawing/2014/main" id="{E760FBAA-4C2B-4206-A022-072EE60B85F7}"/>
              </a:ext>
            </a:extLst>
          </p:cNvPr>
          <p:cNvSpPr>
            <a:spLocks noChangeArrowheads="1"/>
          </p:cNvSpPr>
          <p:nvPr/>
        </p:nvSpPr>
        <p:spPr bwMode="auto">
          <a:xfrm rot="16200000">
            <a:off x="6706917" y="3219450"/>
            <a:ext cx="423862" cy="149225"/>
          </a:xfrm>
          <a:prstGeom prst="rightArrow">
            <a:avLst>
              <a:gd name="adj1" fmla="val 50000"/>
              <a:gd name="adj2" fmla="val 50128"/>
            </a:avLst>
          </a:prstGeom>
          <a:solidFill>
            <a:srgbClr val="FF000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6" name="Arrow: Right 24">
            <a:extLst>
              <a:ext uri="{FF2B5EF4-FFF2-40B4-BE49-F238E27FC236}">
                <a16:creationId xmlns:a16="http://schemas.microsoft.com/office/drawing/2014/main" id="{7722A289-A694-4503-95AF-F46A16C10020}"/>
              </a:ext>
            </a:extLst>
          </p:cNvPr>
          <p:cNvSpPr>
            <a:spLocks noChangeArrowheads="1"/>
          </p:cNvSpPr>
          <p:nvPr/>
        </p:nvSpPr>
        <p:spPr bwMode="auto">
          <a:xfrm rot="16200000">
            <a:off x="6707710" y="891382"/>
            <a:ext cx="422275" cy="149225"/>
          </a:xfrm>
          <a:prstGeom prst="rightArrow">
            <a:avLst>
              <a:gd name="adj1" fmla="val 50000"/>
              <a:gd name="adj2" fmla="val 49941"/>
            </a:avLst>
          </a:prstGeom>
          <a:solidFill>
            <a:srgbClr val="FF000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7" name="Arrow: Right 99">
            <a:extLst>
              <a:ext uri="{FF2B5EF4-FFF2-40B4-BE49-F238E27FC236}">
                <a16:creationId xmlns:a16="http://schemas.microsoft.com/office/drawing/2014/main" id="{7DC3A724-A20C-4802-9F6F-7A9EAB82A9C9}"/>
              </a:ext>
            </a:extLst>
          </p:cNvPr>
          <p:cNvSpPr>
            <a:spLocks noChangeArrowheads="1"/>
          </p:cNvSpPr>
          <p:nvPr/>
        </p:nvSpPr>
        <p:spPr bwMode="auto">
          <a:xfrm rot="5400000">
            <a:off x="10189892" y="4375150"/>
            <a:ext cx="423862" cy="149225"/>
          </a:xfrm>
          <a:prstGeom prst="rightArrow">
            <a:avLst>
              <a:gd name="adj1" fmla="val 50000"/>
              <a:gd name="adj2" fmla="val 50128"/>
            </a:avLst>
          </a:prstGeom>
          <a:solidFill>
            <a:srgbClr val="FF000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8" name="Arrow: Right 100">
            <a:extLst>
              <a:ext uri="{FF2B5EF4-FFF2-40B4-BE49-F238E27FC236}">
                <a16:creationId xmlns:a16="http://schemas.microsoft.com/office/drawing/2014/main" id="{254E589A-A48E-4A5E-86BC-AC06CBBC6063}"/>
              </a:ext>
            </a:extLst>
          </p:cNvPr>
          <p:cNvSpPr>
            <a:spLocks noChangeArrowheads="1"/>
          </p:cNvSpPr>
          <p:nvPr/>
        </p:nvSpPr>
        <p:spPr bwMode="auto">
          <a:xfrm rot="5400000">
            <a:off x="10181160" y="2061369"/>
            <a:ext cx="422275" cy="149225"/>
          </a:xfrm>
          <a:prstGeom prst="rightArrow">
            <a:avLst>
              <a:gd name="adj1" fmla="val 50000"/>
              <a:gd name="adj2" fmla="val 49941"/>
            </a:avLst>
          </a:prstGeom>
          <a:solidFill>
            <a:srgbClr val="CC0066"/>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9" name="Arrow: Right 101">
            <a:extLst>
              <a:ext uri="{FF2B5EF4-FFF2-40B4-BE49-F238E27FC236}">
                <a16:creationId xmlns:a16="http://schemas.microsoft.com/office/drawing/2014/main" id="{48ABD79F-B490-41F5-8A05-65386B2BCEEA}"/>
              </a:ext>
            </a:extLst>
          </p:cNvPr>
          <p:cNvSpPr>
            <a:spLocks noChangeArrowheads="1"/>
          </p:cNvSpPr>
          <p:nvPr/>
        </p:nvSpPr>
        <p:spPr bwMode="auto">
          <a:xfrm rot="5400000">
            <a:off x="10180367" y="3219450"/>
            <a:ext cx="423862" cy="149225"/>
          </a:xfrm>
          <a:prstGeom prst="rightArrow">
            <a:avLst>
              <a:gd name="adj1" fmla="val 50000"/>
              <a:gd name="adj2" fmla="val 50128"/>
            </a:avLst>
          </a:prstGeom>
          <a:solidFill>
            <a:srgbClr val="CC0066"/>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0" name="Arrow: Right 102">
            <a:extLst>
              <a:ext uri="{FF2B5EF4-FFF2-40B4-BE49-F238E27FC236}">
                <a16:creationId xmlns:a16="http://schemas.microsoft.com/office/drawing/2014/main" id="{00CDCEF8-EA7F-4D89-AB67-E3AFF1D9040D}"/>
              </a:ext>
            </a:extLst>
          </p:cNvPr>
          <p:cNvSpPr>
            <a:spLocks noChangeArrowheads="1"/>
          </p:cNvSpPr>
          <p:nvPr/>
        </p:nvSpPr>
        <p:spPr bwMode="auto">
          <a:xfrm rot="5400000">
            <a:off x="10181160" y="891382"/>
            <a:ext cx="422275" cy="149225"/>
          </a:xfrm>
          <a:prstGeom prst="rightArrow">
            <a:avLst>
              <a:gd name="adj1" fmla="val 50000"/>
              <a:gd name="adj2" fmla="val 49941"/>
            </a:avLst>
          </a:prstGeom>
          <a:solidFill>
            <a:srgbClr val="FF000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1" name="Arrow: Right 103">
            <a:extLst>
              <a:ext uri="{FF2B5EF4-FFF2-40B4-BE49-F238E27FC236}">
                <a16:creationId xmlns:a16="http://schemas.microsoft.com/office/drawing/2014/main" id="{152344C1-34D9-4CD7-9801-C2A0ED51A0C9}"/>
              </a:ext>
            </a:extLst>
          </p:cNvPr>
          <p:cNvSpPr>
            <a:spLocks noChangeArrowheads="1"/>
          </p:cNvSpPr>
          <p:nvPr/>
        </p:nvSpPr>
        <p:spPr bwMode="auto">
          <a:xfrm rot="10800000">
            <a:off x="6544198" y="6053932"/>
            <a:ext cx="422275" cy="149225"/>
          </a:xfrm>
          <a:prstGeom prst="rightArrow">
            <a:avLst>
              <a:gd name="adj1" fmla="val 50000"/>
              <a:gd name="adj2" fmla="val 49941"/>
            </a:avLst>
          </a:prstGeom>
          <a:solidFill>
            <a:srgbClr val="CC0066"/>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2" name="Arrow: Right 104">
            <a:extLst>
              <a:ext uri="{FF2B5EF4-FFF2-40B4-BE49-F238E27FC236}">
                <a16:creationId xmlns:a16="http://schemas.microsoft.com/office/drawing/2014/main" id="{A5B637A4-7189-47B3-8A73-E05D5524E25F}"/>
              </a:ext>
            </a:extLst>
          </p:cNvPr>
          <p:cNvSpPr>
            <a:spLocks noChangeArrowheads="1"/>
          </p:cNvSpPr>
          <p:nvPr/>
        </p:nvSpPr>
        <p:spPr bwMode="auto">
          <a:xfrm rot="10800000">
            <a:off x="8676210" y="6053932"/>
            <a:ext cx="422275" cy="149225"/>
          </a:xfrm>
          <a:prstGeom prst="rightArrow">
            <a:avLst>
              <a:gd name="adj1" fmla="val 50000"/>
              <a:gd name="adj2" fmla="val 49941"/>
            </a:avLst>
          </a:prstGeom>
          <a:solidFill>
            <a:srgbClr val="CC0066"/>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3" name="Arrow: Right 105">
            <a:extLst>
              <a:ext uri="{FF2B5EF4-FFF2-40B4-BE49-F238E27FC236}">
                <a16:creationId xmlns:a16="http://schemas.microsoft.com/office/drawing/2014/main" id="{0FB19FF4-D14E-4DCF-BEC4-98251C34E922}"/>
              </a:ext>
            </a:extLst>
          </p:cNvPr>
          <p:cNvSpPr>
            <a:spLocks noChangeArrowheads="1"/>
          </p:cNvSpPr>
          <p:nvPr/>
        </p:nvSpPr>
        <p:spPr bwMode="auto">
          <a:xfrm rot="10800000">
            <a:off x="4412185" y="6050757"/>
            <a:ext cx="423863" cy="149225"/>
          </a:xfrm>
          <a:prstGeom prst="rightArrow">
            <a:avLst>
              <a:gd name="adj1" fmla="val 50000"/>
              <a:gd name="adj2" fmla="val 50128"/>
            </a:avLst>
          </a:prstGeom>
          <a:solidFill>
            <a:srgbClr val="CC0066"/>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4" name="Arrow: Right 106">
            <a:extLst>
              <a:ext uri="{FF2B5EF4-FFF2-40B4-BE49-F238E27FC236}">
                <a16:creationId xmlns:a16="http://schemas.microsoft.com/office/drawing/2014/main" id="{DE4E5788-70AF-47EF-B4C1-C4E1DB274261}"/>
              </a:ext>
            </a:extLst>
          </p:cNvPr>
          <p:cNvSpPr>
            <a:spLocks noChangeArrowheads="1"/>
          </p:cNvSpPr>
          <p:nvPr/>
        </p:nvSpPr>
        <p:spPr bwMode="auto">
          <a:xfrm rot="5400000">
            <a:off x="10189892" y="5445125"/>
            <a:ext cx="423862" cy="149225"/>
          </a:xfrm>
          <a:prstGeom prst="rightArrow">
            <a:avLst>
              <a:gd name="adj1" fmla="val 50000"/>
              <a:gd name="adj2" fmla="val 50128"/>
            </a:avLst>
          </a:prstGeom>
          <a:solidFill>
            <a:srgbClr val="CC0066"/>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5" name="Flowchart: Connector 164">
            <a:extLst>
              <a:ext uri="{FF2B5EF4-FFF2-40B4-BE49-F238E27FC236}">
                <a16:creationId xmlns:a16="http://schemas.microsoft.com/office/drawing/2014/main" id="{B5E3C904-0B4B-4949-950C-C78CA2366DD6}"/>
              </a:ext>
            </a:extLst>
          </p:cNvPr>
          <p:cNvSpPr>
            <a:spLocks noChangeArrowheads="1"/>
          </p:cNvSpPr>
          <p:nvPr/>
        </p:nvSpPr>
        <p:spPr bwMode="auto">
          <a:xfrm>
            <a:off x="6563248" y="4652169"/>
            <a:ext cx="723900" cy="723900"/>
          </a:xfrm>
          <a:prstGeom prst="flowChartConnector">
            <a:avLst/>
          </a:prstGeom>
          <a:solidFill>
            <a:srgbClr val="92D05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1100" b="1" i="0" u="none" strike="noStrike" kern="1200" cap="none" spc="0" normalizeH="0" baseline="0" noProof="0" dirty="0">
                <a:ln>
                  <a:noFill/>
                </a:ln>
                <a:solidFill>
                  <a:srgbClr val="000000"/>
                </a:solidFill>
                <a:effectLst/>
                <a:uLnTx/>
                <a:uFillTx/>
                <a:latin typeface="Proxima Nova" panose="02000506030000020004"/>
              </a:rPr>
              <a:t>High psi</a:t>
            </a:r>
          </a:p>
        </p:txBody>
      </p:sp>
      <p:sp>
        <p:nvSpPr>
          <p:cNvPr id="166" name="Flowchart: Connector 165">
            <a:extLst>
              <a:ext uri="{FF2B5EF4-FFF2-40B4-BE49-F238E27FC236}">
                <a16:creationId xmlns:a16="http://schemas.microsoft.com/office/drawing/2014/main" id="{1BEF39F2-6BBD-4F47-B935-221C7078CDCF}"/>
              </a:ext>
            </a:extLst>
          </p:cNvPr>
          <p:cNvSpPr>
            <a:spLocks noChangeArrowheads="1"/>
          </p:cNvSpPr>
          <p:nvPr/>
        </p:nvSpPr>
        <p:spPr bwMode="auto">
          <a:xfrm>
            <a:off x="6537848" y="140494"/>
            <a:ext cx="723900" cy="723900"/>
          </a:xfrm>
          <a:prstGeom prst="flowChartConnector">
            <a:avLst/>
          </a:prstGeom>
          <a:solidFill>
            <a:srgbClr val="92D050"/>
          </a:solidFill>
          <a:ln w="9525" algn="ctr">
            <a:solidFill>
              <a:schemeClr val="tx1"/>
            </a:solidFill>
            <a:round/>
            <a:headEnd/>
            <a:tailEnd/>
          </a:ln>
        </p:spPr>
        <p:txBody>
          <a:bodyPr/>
          <a:lstStyle>
            <a:lvl1pPr>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1100" b="1" i="0" u="none" strike="noStrike" kern="1200" cap="none" spc="0" normalizeH="0" baseline="0" noProof="0">
                <a:ln>
                  <a:noFill/>
                </a:ln>
                <a:solidFill>
                  <a:srgbClr val="000000"/>
                </a:solidFill>
                <a:effectLst/>
                <a:uLnTx/>
                <a:uFillTx/>
                <a:latin typeface="Proxima Nova" panose="02000506030000020004"/>
              </a:rPr>
              <a:t>Low psi</a:t>
            </a:r>
          </a:p>
        </p:txBody>
      </p:sp>
      <p:cxnSp>
        <p:nvCxnSpPr>
          <p:cNvPr id="167" name="Straight Connector 166">
            <a:extLst>
              <a:ext uri="{FF2B5EF4-FFF2-40B4-BE49-F238E27FC236}">
                <a16:creationId xmlns:a16="http://schemas.microsoft.com/office/drawing/2014/main" id="{BEFA415C-78A5-4C93-937C-5DAA40F8E0FD}"/>
              </a:ext>
            </a:extLst>
          </p:cNvPr>
          <p:cNvCxnSpPr>
            <a:cxnSpLocks/>
            <a:stCxn id="165" idx="6"/>
            <a:endCxn id="35" idx="1"/>
          </p:cNvCxnSpPr>
          <p:nvPr/>
        </p:nvCxnSpPr>
        <p:spPr bwMode="auto">
          <a:xfrm>
            <a:off x="7287148" y="5014119"/>
            <a:ext cx="360362" cy="177800"/>
          </a:xfrm>
          <a:prstGeom prst="line">
            <a:avLst/>
          </a:prstGeom>
          <a:ln>
            <a:solidFill>
              <a:srgbClr val="92D050"/>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68" name="Straight Connector 167">
            <a:extLst>
              <a:ext uri="{FF2B5EF4-FFF2-40B4-BE49-F238E27FC236}">
                <a16:creationId xmlns:a16="http://schemas.microsoft.com/office/drawing/2014/main" id="{BA0BEB09-CD71-4A46-BB18-03E0CB4AF5D4}"/>
              </a:ext>
            </a:extLst>
          </p:cNvPr>
          <p:cNvCxnSpPr>
            <a:cxnSpLocks/>
            <a:stCxn id="166" idx="6"/>
            <a:endCxn id="118" idx="1"/>
          </p:cNvCxnSpPr>
          <p:nvPr/>
        </p:nvCxnSpPr>
        <p:spPr bwMode="auto">
          <a:xfrm>
            <a:off x="7261748" y="502444"/>
            <a:ext cx="390525" cy="138113"/>
          </a:xfrm>
          <a:prstGeom prst="line">
            <a:avLst/>
          </a:prstGeom>
          <a:ln>
            <a:solidFill>
              <a:srgbClr val="92D050"/>
            </a:solidFill>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169" name="TextBox 72">
            <a:extLst>
              <a:ext uri="{FF2B5EF4-FFF2-40B4-BE49-F238E27FC236}">
                <a16:creationId xmlns:a16="http://schemas.microsoft.com/office/drawing/2014/main" id="{3BB0747E-6C45-4D93-9A6B-C2462DB77125}"/>
              </a:ext>
            </a:extLst>
          </p:cNvPr>
          <p:cNvSpPr txBox="1">
            <a:spLocks noChangeArrowheads="1"/>
          </p:cNvSpPr>
          <p:nvPr/>
        </p:nvSpPr>
        <p:spPr bwMode="auto">
          <a:xfrm>
            <a:off x="2500835" y="1300957"/>
            <a:ext cx="4267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285750" marR="0" lvl="0" indent="-285750" algn="l" defTabSz="457200" rtl="0" eaLnBrk="1" fontAlgn="auto" latinLnBrk="0" hangingPunct="1">
              <a:lnSpc>
                <a:spcPct val="100000"/>
              </a:lnSpc>
              <a:spcBef>
                <a:spcPct val="0"/>
              </a:spcBef>
              <a:spcAft>
                <a:spcPts val="0"/>
              </a:spcAft>
              <a:buClr>
                <a:srgbClr val="002E5D"/>
              </a:buClr>
              <a:buSzTx/>
              <a:buFont typeface="Arial" panose="020B0604020202020204" pitchFamily="34" charset="0"/>
              <a:buChar char="•"/>
              <a:tabLst/>
              <a:defRPr/>
            </a:pPr>
            <a:r>
              <a:rPr kumimoji="0" lang="en-US" altLang="en-US" sz="1800" b="0" i="0" u="none" strike="noStrike" kern="1200" cap="none" spc="0" normalizeH="0" baseline="0" noProof="0" dirty="0" err="1">
                <a:ln>
                  <a:noFill/>
                </a:ln>
                <a:solidFill>
                  <a:srgbClr val="000000"/>
                </a:solidFill>
                <a:effectLst/>
                <a:uLnTx/>
                <a:uFillTx/>
                <a:latin typeface="Proxima Nova" panose="02000506030000020004"/>
              </a:rPr>
              <a:t>Cv</a:t>
            </a:r>
            <a:r>
              <a:rPr kumimoji="0" lang="en-US" altLang="en-US" sz="1800" b="0" i="0" u="none" strike="noStrike" kern="1200" cap="none" spc="0" normalizeH="0" baseline="0" noProof="0" dirty="0">
                <a:ln>
                  <a:noFill/>
                </a:ln>
                <a:solidFill>
                  <a:srgbClr val="000000"/>
                </a:solidFill>
                <a:effectLst/>
                <a:uLnTx/>
                <a:uFillTx/>
                <a:latin typeface="Proxima Nova" panose="02000506030000020004"/>
              </a:rPr>
              <a:t> rate selection of Control Valve body is critical</a:t>
            </a:r>
          </a:p>
        </p:txBody>
      </p:sp>
      <p:grpSp>
        <p:nvGrpSpPr>
          <p:cNvPr id="170" name="Group 169">
            <a:extLst>
              <a:ext uri="{FF2B5EF4-FFF2-40B4-BE49-F238E27FC236}">
                <a16:creationId xmlns:a16="http://schemas.microsoft.com/office/drawing/2014/main" id="{B94D7B13-E28E-4621-858A-D3B7AD6C7A0C}"/>
              </a:ext>
            </a:extLst>
          </p:cNvPr>
          <p:cNvGrpSpPr>
            <a:grpSpLocks/>
          </p:cNvGrpSpPr>
          <p:nvPr/>
        </p:nvGrpSpPr>
        <p:grpSpPr bwMode="auto">
          <a:xfrm>
            <a:off x="2494485" y="1947069"/>
            <a:ext cx="4267200" cy="1620838"/>
            <a:chOff x="543119" y="1825714"/>
            <a:chExt cx="4267200" cy="1621085"/>
          </a:xfrm>
        </p:grpSpPr>
        <p:sp>
          <p:nvSpPr>
            <p:cNvPr id="171" name="TextBox 72">
              <a:extLst>
                <a:ext uri="{FF2B5EF4-FFF2-40B4-BE49-F238E27FC236}">
                  <a16:creationId xmlns:a16="http://schemas.microsoft.com/office/drawing/2014/main" id="{AB05C7D9-3068-4B33-940D-E7EEEC299489}"/>
                </a:ext>
              </a:extLst>
            </p:cNvPr>
            <p:cNvSpPr txBox="1">
              <a:spLocks noChangeArrowheads="1"/>
            </p:cNvSpPr>
            <p:nvPr/>
          </p:nvSpPr>
          <p:spPr bwMode="auto">
            <a:xfrm>
              <a:off x="543119" y="1825714"/>
              <a:ext cx="4267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285750" marR="0" lvl="0" indent="-285750" algn="l" defTabSz="457200" rtl="0" eaLnBrk="1" fontAlgn="auto" latinLnBrk="0" hangingPunct="1">
                <a:lnSpc>
                  <a:spcPct val="100000"/>
                </a:lnSpc>
                <a:spcBef>
                  <a:spcPct val="0"/>
                </a:spcBef>
                <a:spcAft>
                  <a:spcPts val="0"/>
                </a:spcAft>
                <a:buClr>
                  <a:srgbClr val="002E5D"/>
                </a:buClr>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0000"/>
                  </a:solidFill>
                  <a:effectLst/>
                  <a:uLnTx/>
                  <a:uFillTx/>
                  <a:latin typeface="Proxima Nova" panose="02000506030000020004"/>
                </a:rPr>
                <a:t>Uniform </a:t>
              </a:r>
              <a:r>
                <a:rPr kumimoji="0" lang="en-US" altLang="en-US" sz="1800" b="0" i="0" u="none" strike="noStrike" kern="1200" cap="none" spc="0" normalizeH="0" baseline="0" noProof="0" dirty="0" err="1">
                  <a:ln>
                    <a:noFill/>
                  </a:ln>
                  <a:solidFill>
                    <a:srgbClr val="000000"/>
                  </a:solidFill>
                  <a:effectLst/>
                  <a:uLnTx/>
                  <a:uFillTx/>
                  <a:latin typeface="Proxima Nova" panose="02000506030000020004"/>
                </a:rPr>
                <a:t>Cv</a:t>
              </a:r>
              <a:r>
                <a:rPr kumimoji="0" lang="en-US" altLang="en-US" sz="1800" b="0" i="0" u="none" strike="noStrike" kern="1200" cap="none" spc="0" normalizeH="0" baseline="0" noProof="0" dirty="0">
                  <a:ln>
                    <a:noFill/>
                  </a:ln>
                  <a:solidFill>
                    <a:srgbClr val="000000"/>
                  </a:solidFill>
                  <a:effectLst/>
                  <a:uLnTx/>
                  <a:uFillTx/>
                  <a:latin typeface="Proxima Nova" panose="02000506030000020004"/>
                </a:rPr>
                <a:t> rates lead to poor rangeability and performance</a:t>
              </a:r>
            </a:p>
          </p:txBody>
        </p:sp>
        <p:pic>
          <p:nvPicPr>
            <p:cNvPr id="172" name="Picture 43">
              <a:extLst>
                <a:ext uri="{FF2B5EF4-FFF2-40B4-BE49-F238E27FC236}">
                  <a16:creationId xmlns:a16="http://schemas.microsoft.com/office/drawing/2014/main" id="{DB6FDB4D-10F0-441E-A90E-0D3679A208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166" t="28601" r="30009" b="33424"/>
            <a:stretch>
              <a:fillRect/>
            </a:stretch>
          </p:blipFill>
          <p:spPr bwMode="auto">
            <a:xfrm>
              <a:off x="1633442" y="2529574"/>
              <a:ext cx="1752959" cy="91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3" name="TextBox 72">
            <a:extLst>
              <a:ext uri="{FF2B5EF4-FFF2-40B4-BE49-F238E27FC236}">
                <a16:creationId xmlns:a16="http://schemas.microsoft.com/office/drawing/2014/main" id="{38659F5B-075E-4B24-ACF4-C18D459A8266}"/>
              </a:ext>
            </a:extLst>
          </p:cNvPr>
          <p:cNvSpPr txBox="1">
            <a:spLocks noChangeArrowheads="1"/>
          </p:cNvSpPr>
          <p:nvPr/>
        </p:nvSpPr>
        <p:spPr bwMode="auto">
          <a:xfrm>
            <a:off x="2595700" y="3726657"/>
            <a:ext cx="4267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marL="285750" marR="0" lvl="0" indent="-285750" algn="l" defTabSz="457200" rtl="0" eaLnBrk="1" fontAlgn="auto" latinLnBrk="0" hangingPunct="1">
              <a:lnSpc>
                <a:spcPct val="100000"/>
              </a:lnSpc>
              <a:spcBef>
                <a:spcPct val="0"/>
              </a:spcBef>
              <a:spcAft>
                <a:spcPts val="0"/>
              </a:spcAft>
              <a:buClr>
                <a:srgbClr val="002E5D"/>
              </a:buClr>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0000"/>
                </a:solidFill>
                <a:effectLst/>
                <a:uLnTx/>
                <a:uFillTx/>
                <a:latin typeface="Proxima Nova" panose="02000506030000020004"/>
              </a:rPr>
              <a:t>Automatic Balancing Valves kick in to protect the unit from overflow</a:t>
            </a:r>
          </a:p>
        </p:txBody>
      </p:sp>
    </p:spTree>
    <p:extLst>
      <p:ext uri="{BB962C8B-B14F-4D97-AF65-F5344CB8AC3E}">
        <p14:creationId xmlns:p14="http://schemas.microsoft.com/office/powerpoint/2010/main" val="279083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169" grpId="0"/>
      <p:bldP spid="17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1EE769-88D3-413A-B957-4B8268187993}"/>
              </a:ext>
            </a:extLst>
          </p:cNvPr>
          <p:cNvSpPr>
            <a:spLocks noGrp="1"/>
          </p:cNvSpPr>
          <p:nvPr>
            <p:ph type="title"/>
          </p:nvPr>
        </p:nvSpPr>
        <p:spPr>
          <a:xfrm>
            <a:off x="20637" y="779222"/>
            <a:ext cx="3386932" cy="5300109"/>
          </a:xfrm>
        </p:spPr>
        <p:txBody>
          <a:bodyPr/>
          <a:lstStyle/>
          <a:p>
            <a:pPr>
              <a:defRPr/>
            </a:pPr>
            <a:r>
              <a:rPr lang="en-US" sz="3200" dirty="0">
                <a:latin typeface="Proxima Nova" panose="02000506030000020004"/>
              </a:rPr>
              <a:t>Automatic Balancing Valves &amp; Modulation</a:t>
            </a:r>
          </a:p>
        </p:txBody>
      </p:sp>
      <p:pic>
        <p:nvPicPr>
          <p:cNvPr id="62467" name="Picture 2" descr="http://flowcontrolvalves.haysfluidcontrols.com/Asset/ABPP-SPEC-2P14-002.jpg">
            <a:extLst>
              <a:ext uri="{FF2B5EF4-FFF2-40B4-BE49-F238E27FC236}">
                <a16:creationId xmlns:a16="http://schemas.microsoft.com/office/drawing/2014/main" id="{0CA97EEC-684E-4AA3-933A-0E99AA0D3B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8481" y="838200"/>
            <a:ext cx="8610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A4DAEBAB-4BD1-43C7-840C-389BA28F3DC9}"/>
              </a:ext>
            </a:extLst>
          </p:cNvPr>
          <p:cNvGrpSpPr>
            <a:grpSpLocks/>
          </p:cNvGrpSpPr>
          <p:nvPr/>
        </p:nvGrpSpPr>
        <p:grpSpPr bwMode="auto">
          <a:xfrm>
            <a:off x="9941995" y="2973391"/>
            <a:ext cx="819889" cy="592137"/>
            <a:chOff x="5515769" y="2569407"/>
            <a:chExt cx="788750" cy="524584"/>
          </a:xfrm>
        </p:grpSpPr>
        <p:sp>
          <p:nvSpPr>
            <p:cNvPr id="9" name="Oval 8">
              <a:extLst>
                <a:ext uri="{FF2B5EF4-FFF2-40B4-BE49-F238E27FC236}">
                  <a16:creationId xmlns:a16="http://schemas.microsoft.com/office/drawing/2014/main" id="{2F040B27-0A30-4A1F-9A52-FD943E1FF554}"/>
                </a:ext>
              </a:extLst>
            </p:cNvPr>
            <p:cNvSpPr/>
            <p:nvPr/>
          </p:nvSpPr>
          <p:spPr>
            <a:xfrm>
              <a:off x="5515769" y="2569407"/>
              <a:ext cx="543685" cy="5245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2482" name="TextBox 19">
              <a:extLst>
                <a:ext uri="{FF2B5EF4-FFF2-40B4-BE49-F238E27FC236}">
                  <a16:creationId xmlns:a16="http://schemas.microsoft.com/office/drawing/2014/main" id="{12BFCFAE-7B72-4FF2-8804-F2F75845EBB5}"/>
                </a:ext>
              </a:extLst>
            </p:cNvPr>
            <p:cNvSpPr txBox="1">
              <a:spLocks noChangeArrowheads="1"/>
            </p:cNvSpPr>
            <p:nvPr/>
          </p:nvSpPr>
          <p:spPr bwMode="auto">
            <a:xfrm>
              <a:off x="5534665" y="2599180"/>
              <a:ext cx="769854" cy="40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P1</a:t>
              </a:r>
            </a:p>
          </p:txBody>
        </p:sp>
      </p:grpSp>
      <p:grpSp>
        <p:nvGrpSpPr>
          <p:cNvPr id="12" name="Group 11">
            <a:extLst>
              <a:ext uri="{FF2B5EF4-FFF2-40B4-BE49-F238E27FC236}">
                <a16:creationId xmlns:a16="http://schemas.microsoft.com/office/drawing/2014/main" id="{4D01B684-0AC4-41BA-8C9F-785C230ED3C1}"/>
              </a:ext>
            </a:extLst>
          </p:cNvPr>
          <p:cNvGrpSpPr>
            <a:grpSpLocks/>
          </p:cNvGrpSpPr>
          <p:nvPr/>
        </p:nvGrpSpPr>
        <p:grpSpPr bwMode="auto">
          <a:xfrm>
            <a:off x="8293948" y="2981324"/>
            <a:ext cx="800096" cy="593725"/>
            <a:chOff x="5510831" y="2569611"/>
            <a:chExt cx="769854" cy="524846"/>
          </a:xfrm>
        </p:grpSpPr>
        <p:sp>
          <p:nvSpPr>
            <p:cNvPr id="13" name="Oval 12">
              <a:extLst>
                <a:ext uri="{FF2B5EF4-FFF2-40B4-BE49-F238E27FC236}">
                  <a16:creationId xmlns:a16="http://schemas.microsoft.com/office/drawing/2014/main" id="{E9D1FF66-20FA-4A0B-B275-B198B30E3297}"/>
                </a:ext>
              </a:extLst>
            </p:cNvPr>
            <p:cNvSpPr/>
            <p:nvPr/>
          </p:nvSpPr>
          <p:spPr>
            <a:xfrm>
              <a:off x="5517166" y="2569611"/>
              <a:ext cx="543789" cy="52484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2480" name="TextBox 22">
              <a:extLst>
                <a:ext uri="{FF2B5EF4-FFF2-40B4-BE49-F238E27FC236}">
                  <a16:creationId xmlns:a16="http://schemas.microsoft.com/office/drawing/2014/main" id="{2D741B00-F0CA-4178-941F-5D6230D32AEA}"/>
                </a:ext>
              </a:extLst>
            </p:cNvPr>
            <p:cNvSpPr txBox="1">
              <a:spLocks noChangeArrowheads="1"/>
            </p:cNvSpPr>
            <p:nvPr/>
          </p:nvSpPr>
          <p:spPr bwMode="auto">
            <a:xfrm>
              <a:off x="5510831" y="2598650"/>
              <a:ext cx="769854" cy="408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P2</a:t>
              </a:r>
            </a:p>
          </p:txBody>
        </p:sp>
      </p:grpSp>
      <p:sp>
        <p:nvSpPr>
          <p:cNvPr id="15" name="Rounded Rectangle 26">
            <a:extLst>
              <a:ext uri="{FF2B5EF4-FFF2-40B4-BE49-F238E27FC236}">
                <a16:creationId xmlns:a16="http://schemas.microsoft.com/office/drawing/2014/main" id="{C3135546-53DC-49F0-A110-6A55292EB695}"/>
              </a:ext>
            </a:extLst>
          </p:cNvPr>
          <p:cNvSpPr/>
          <p:nvPr/>
        </p:nvSpPr>
        <p:spPr>
          <a:xfrm>
            <a:off x="5843081" y="939800"/>
            <a:ext cx="5257800" cy="28702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cxnSp>
        <p:nvCxnSpPr>
          <p:cNvPr id="16" name="Straight Connector 15">
            <a:extLst>
              <a:ext uri="{FF2B5EF4-FFF2-40B4-BE49-F238E27FC236}">
                <a16:creationId xmlns:a16="http://schemas.microsoft.com/office/drawing/2014/main" id="{ABB47B4A-DB5B-4895-BBF6-272B67F2AAC6}"/>
              </a:ext>
            </a:extLst>
          </p:cNvPr>
          <p:cNvCxnSpPr/>
          <p:nvPr/>
        </p:nvCxnSpPr>
        <p:spPr>
          <a:xfrm>
            <a:off x="10230931" y="2478088"/>
            <a:ext cx="0" cy="487362"/>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0240972-CDF9-4482-9985-5C5A32236D3F}"/>
              </a:ext>
            </a:extLst>
          </p:cNvPr>
          <p:cNvCxnSpPr/>
          <p:nvPr/>
        </p:nvCxnSpPr>
        <p:spPr>
          <a:xfrm>
            <a:off x="8548181" y="2493963"/>
            <a:ext cx="0" cy="487362"/>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90878700-C522-410F-99E3-F41FACCB920E}"/>
              </a:ext>
            </a:extLst>
          </p:cNvPr>
          <p:cNvGrpSpPr>
            <a:grpSpLocks/>
          </p:cNvGrpSpPr>
          <p:nvPr/>
        </p:nvGrpSpPr>
        <p:grpSpPr bwMode="auto">
          <a:xfrm>
            <a:off x="6147881" y="2493965"/>
            <a:ext cx="800100" cy="1079501"/>
            <a:chOff x="2481728" y="2899953"/>
            <a:chExt cx="769854" cy="953811"/>
          </a:xfrm>
        </p:grpSpPr>
        <p:grpSp>
          <p:nvGrpSpPr>
            <p:cNvPr id="62475" name="Group 23">
              <a:extLst>
                <a:ext uri="{FF2B5EF4-FFF2-40B4-BE49-F238E27FC236}">
                  <a16:creationId xmlns:a16="http://schemas.microsoft.com/office/drawing/2014/main" id="{CD79213A-96FD-423F-B5DF-27DAA5F6E313}"/>
                </a:ext>
              </a:extLst>
            </p:cNvPr>
            <p:cNvGrpSpPr>
              <a:grpSpLocks/>
            </p:cNvGrpSpPr>
            <p:nvPr/>
          </p:nvGrpSpPr>
          <p:grpSpPr bwMode="auto">
            <a:xfrm>
              <a:off x="2481728" y="3327765"/>
              <a:ext cx="769854" cy="525999"/>
              <a:chOff x="5509470" y="2568303"/>
              <a:chExt cx="769854" cy="525999"/>
            </a:xfrm>
          </p:grpSpPr>
          <p:sp>
            <p:nvSpPr>
              <p:cNvPr id="21" name="Oval 20">
                <a:extLst>
                  <a:ext uri="{FF2B5EF4-FFF2-40B4-BE49-F238E27FC236}">
                    <a16:creationId xmlns:a16="http://schemas.microsoft.com/office/drawing/2014/main" id="{654916A8-B580-4393-917F-E20C0BFC3994}"/>
                  </a:ext>
                </a:extLst>
              </p:cNvPr>
              <p:cNvSpPr/>
              <p:nvPr/>
            </p:nvSpPr>
            <p:spPr>
              <a:xfrm>
                <a:off x="5515580" y="2568303"/>
                <a:ext cx="543786" cy="5259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2478" name="TextBox 25">
                <a:extLst>
                  <a:ext uri="{FF2B5EF4-FFF2-40B4-BE49-F238E27FC236}">
                    <a16:creationId xmlns:a16="http://schemas.microsoft.com/office/drawing/2014/main" id="{0F2AFDD2-46BE-4B3B-88EE-4B05D5165F39}"/>
                  </a:ext>
                </a:extLst>
              </p:cNvPr>
              <p:cNvSpPr txBox="1">
                <a:spLocks noChangeArrowheads="1"/>
              </p:cNvSpPr>
              <p:nvPr/>
            </p:nvSpPr>
            <p:spPr bwMode="auto">
              <a:xfrm>
                <a:off x="5509470" y="2612821"/>
                <a:ext cx="769854" cy="40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P3</a:t>
                </a:r>
              </a:p>
            </p:txBody>
          </p:sp>
        </p:grpSp>
        <p:cxnSp>
          <p:nvCxnSpPr>
            <p:cNvPr id="20" name="Straight Connector 19">
              <a:extLst>
                <a:ext uri="{FF2B5EF4-FFF2-40B4-BE49-F238E27FC236}">
                  <a16:creationId xmlns:a16="http://schemas.microsoft.com/office/drawing/2014/main" id="{2708C3CD-8741-4322-9622-13AB41D7FBAE}"/>
                </a:ext>
              </a:extLst>
            </p:cNvPr>
            <p:cNvCxnSpPr/>
            <p:nvPr/>
          </p:nvCxnSpPr>
          <p:spPr>
            <a:xfrm>
              <a:off x="2738346" y="2899953"/>
              <a:ext cx="0" cy="430617"/>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 name="Left Arrow 2">
            <a:extLst>
              <a:ext uri="{FF2B5EF4-FFF2-40B4-BE49-F238E27FC236}">
                <a16:creationId xmlns:a16="http://schemas.microsoft.com/office/drawing/2014/main" id="{072EFFA7-9ABC-4B86-9D4D-D194340838A3}"/>
              </a:ext>
            </a:extLst>
          </p:cNvPr>
          <p:cNvSpPr/>
          <p:nvPr/>
        </p:nvSpPr>
        <p:spPr>
          <a:xfrm>
            <a:off x="7368669" y="1230314"/>
            <a:ext cx="2449512" cy="5365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Proxima Nova" panose="02000506030000020004"/>
              </a:rPr>
              <a:t>FLOW</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500"/>
                                        <p:tgtEl>
                                          <p:spTgt spid="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3"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3" presetClass="entr" presetSubtype="16"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B245BC-43FC-4084-BA95-02423E351D88}"/>
              </a:ext>
            </a:extLst>
          </p:cNvPr>
          <p:cNvSpPr>
            <a:spLocks noGrp="1"/>
          </p:cNvSpPr>
          <p:nvPr>
            <p:ph type="title"/>
          </p:nvPr>
        </p:nvSpPr>
        <p:spPr>
          <a:xfrm>
            <a:off x="19022" y="795054"/>
            <a:ext cx="3412537" cy="5310778"/>
          </a:xfrm>
        </p:spPr>
        <p:txBody>
          <a:bodyPr/>
          <a:lstStyle/>
          <a:p>
            <a:pPr>
              <a:defRPr/>
            </a:pPr>
            <a:r>
              <a:rPr lang="en-US" sz="3200" dirty="0">
                <a:latin typeface="Proxima Nova"/>
              </a:rPr>
              <a:t>Automatic Balancing Valves &amp; Modulation</a:t>
            </a:r>
            <a:br>
              <a:rPr lang="en-US" sz="3200" dirty="0">
                <a:latin typeface="Proxima Nova"/>
              </a:rPr>
            </a:br>
            <a:r>
              <a:rPr lang="en-US" sz="2400" dirty="0">
                <a:latin typeface="Proxima Nova"/>
              </a:rPr>
              <a:t>(Control Valve = 100% Open)</a:t>
            </a:r>
            <a:endParaRPr lang="en-US" sz="3200" dirty="0">
              <a:latin typeface="Proxima Nova"/>
            </a:endParaRPr>
          </a:p>
        </p:txBody>
      </p:sp>
      <p:pic>
        <p:nvPicPr>
          <p:cNvPr id="63491" name="Picture 2" descr="http://flowcontrolvalves.haysfluidcontrols.com/Asset/ABPP-SPEC-2P14-002.jpg">
            <a:extLst>
              <a:ext uri="{FF2B5EF4-FFF2-40B4-BE49-F238E27FC236}">
                <a16:creationId xmlns:a16="http://schemas.microsoft.com/office/drawing/2014/main" id="{35BE0C65-9105-45C0-9CCD-B122F4CD59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9324" y="833437"/>
            <a:ext cx="8634412"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oup 48">
            <a:extLst>
              <a:ext uri="{FF2B5EF4-FFF2-40B4-BE49-F238E27FC236}">
                <a16:creationId xmlns:a16="http://schemas.microsoft.com/office/drawing/2014/main" id="{CF776468-7E6C-4222-A634-985CC22D1D93}"/>
              </a:ext>
            </a:extLst>
          </p:cNvPr>
          <p:cNvGrpSpPr>
            <a:grpSpLocks/>
          </p:cNvGrpSpPr>
          <p:nvPr/>
        </p:nvGrpSpPr>
        <p:grpSpPr bwMode="auto">
          <a:xfrm>
            <a:off x="6079512" y="2630488"/>
            <a:ext cx="970333" cy="1074739"/>
            <a:chOff x="2488692" y="2899953"/>
            <a:chExt cx="806262" cy="953690"/>
          </a:xfrm>
        </p:grpSpPr>
        <p:grpSp>
          <p:nvGrpSpPr>
            <p:cNvPr id="63510" name="Group 33">
              <a:extLst>
                <a:ext uri="{FF2B5EF4-FFF2-40B4-BE49-F238E27FC236}">
                  <a16:creationId xmlns:a16="http://schemas.microsoft.com/office/drawing/2014/main" id="{E3ADA9E2-D91E-42AB-9A1B-B3196617CD66}"/>
                </a:ext>
              </a:extLst>
            </p:cNvPr>
            <p:cNvGrpSpPr>
              <a:grpSpLocks/>
            </p:cNvGrpSpPr>
            <p:nvPr/>
          </p:nvGrpSpPr>
          <p:grpSpPr bwMode="auto">
            <a:xfrm>
              <a:off x="2488692" y="3329607"/>
              <a:ext cx="806262" cy="524036"/>
              <a:chOff x="5516434" y="2570145"/>
              <a:chExt cx="806262" cy="524036"/>
            </a:xfrm>
          </p:grpSpPr>
          <p:sp>
            <p:nvSpPr>
              <p:cNvPr id="52" name="Oval 51">
                <a:extLst>
                  <a:ext uri="{FF2B5EF4-FFF2-40B4-BE49-F238E27FC236}">
                    <a16:creationId xmlns:a16="http://schemas.microsoft.com/office/drawing/2014/main" id="{66AA035D-0CF2-4E78-8E59-4209A2C800F7}"/>
                  </a:ext>
                </a:extLst>
              </p:cNvPr>
              <p:cNvSpPr/>
              <p:nvPr/>
            </p:nvSpPr>
            <p:spPr>
              <a:xfrm>
                <a:off x="5516434" y="2570145"/>
                <a:ext cx="543458" cy="5240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a:endParaRPr>
              </a:p>
            </p:txBody>
          </p:sp>
          <p:sp>
            <p:nvSpPr>
              <p:cNvPr id="63513" name="TextBox 36">
                <a:extLst>
                  <a:ext uri="{FF2B5EF4-FFF2-40B4-BE49-F238E27FC236}">
                    <a16:creationId xmlns:a16="http://schemas.microsoft.com/office/drawing/2014/main" id="{78B14DDD-B22F-47F1-BCA7-A8D866BBCB5B}"/>
                  </a:ext>
                </a:extLst>
              </p:cNvPr>
              <p:cNvSpPr txBox="1">
                <a:spLocks noChangeArrowheads="1"/>
              </p:cNvSpPr>
              <p:nvPr/>
            </p:nvSpPr>
            <p:spPr bwMode="auto">
              <a:xfrm>
                <a:off x="5552842" y="2604560"/>
                <a:ext cx="769854" cy="40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a:rPr>
                  <a:t>P3</a:t>
                </a:r>
              </a:p>
            </p:txBody>
          </p:sp>
        </p:grpSp>
        <p:cxnSp>
          <p:nvCxnSpPr>
            <p:cNvPr id="51" name="Straight Connector 50">
              <a:extLst>
                <a:ext uri="{FF2B5EF4-FFF2-40B4-BE49-F238E27FC236}">
                  <a16:creationId xmlns:a16="http://schemas.microsoft.com/office/drawing/2014/main" id="{C40AEFC8-0031-4F90-A4BF-953E11A7BB00}"/>
                </a:ext>
              </a:extLst>
            </p:cNvPr>
            <p:cNvCxnSpPr/>
            <p:nvPr/>
          </p:nvCxnSpPr>
          <p:spPr>
            <a:xfrm>
              <a:off x="2761741" y="2899953"/>
              <a:ext cx="0" cy="429654"/>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F544DE2E-0875-4AB5-8FCE-E4EBD79B480B}"/>
              </a:ext>
            </a:extLst>
          </p:cNvPr>
          <p:cNvGrpSpPr>
            <a:grpSpLocks/>
          </p:cNvGrpSpPr>
          <p:nvPr/>
        </p:nvGrpSpPr>
        <p:grpSpPr bwMode="auto">
          <a:xfrm>
            <a:off x="8221051" y="2541586"/>
            <a:ext cx="970939" cy="1076325"/>
            <a:chOff x="2489691" y="2899953"/>
            <a:chExt cx="807015" cy="952924"/>
          </a:xfrm>
        </p:grpSpPr>
        <p:grpSp>
          <p:nvGrpSpPr>
            <p:cNvPr id="63506" name="Group 38">
              <a:extLst>
                <a:ext uri="{FF2B5EF4-FFF2-40B4-BE49-F238E27FC236}">
                  <a16:creationId xmlns:a16="http://schemas.microsoft.com/office/drawing/2014/main" id="{5F2904D7-39B3-4049-A4C4-701307195DE8}"/>
                </a:ext>
              </a:extLst>
            </p:cNvPr>
            <p:cNvGrpSpPr>
              <a:grpSpLocks/>
            </p:cNvGrpSpPr>
            <p:nvPr/>
          </p:nvGrpSpPr>
          <p:grpSpPr bwMode="auto">
            <a:xfrm>
              <a:off x="2489691" y="3328629"/>
              <a:ext cx="807015" cy="524248"/>
              <a:chOff x="5517433" y="2569167"/>
              <a:chExt cx="807015" cy="524248"/>
            </a:xfrm>
          </p:grpSpPr>
          <p:sp>
            <p:nvSpPr>
              <p:cNvPr id="57" name="Oval 56">
                <a:extLst>
                  <a:ext uri="{FF2B5EF4-FFF2-40B4-BE49-F238E27FC236}">
                    <a16:creationId xmlns:a16="http://schemas.microsoft.com/office/drawing/2014/main" id="{8493A835-307E-4567-B142-4CF5EA6547FD}"/>
                  </a:ext>
                </a:extLst>
              </p:cNvPr>
              <p:cNvSpPr/>
              <p:nvPr/>
            </p:nvSpPr>
            <p:spPr>
              <a:xfrm>
                <a:off x="5517433" y="2569167"/>
                <a:ext cx="540988" cy="5242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a:endParaRPr>
              </a:p>
            </p:txBody>
          </p:sp>
          <p:sp>
            <p:nvSpPr>
              <p:cNvPr id="63509" name="TextBox 41">
                <a:extLst>
                  <a:ext uri="{FF2B5EF4-FFF2-40B4-BE49-F238E27FC236}">
                    <a16:creationId xmlns:a16="http://schemas.microsoft.com/office/drawing/2014/main" id="{58B96E81-1E83-4B7E-9284-3EC8BD058A3E}"/>
                  </a:ext>
                </a:extLst>
              </p:cNvPr>
              <p:cNvSpPr txBox="1">
                <a:spLocks noChangeArrowheads="1"/>
              </p:cNvSpPr>
              <p:nvPr/>
            </p:nvSpPr>
            <p:spPr bwMode="auto">
              <a:xfrm>
                <a:off x="5554594" y="2608403"/>
                <a:ext cx="769854" cy="40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a:rPr>
                  <a:t>P2</a:t>
                </a:r>
              </a:p>
            </p:txBody>
          </p:sp>
        </p:grpSp>
        <p:cxnSp>
          <p:nvCxnSpPr>
            <p:cNvPr id="56" name="Straight Connector 55">
              <a:extLst>
                <a:ext uri="{FF2B5EF4-FFF2-40B4-BE49-F238E27FC236}">
                  <a16:creationId xmlns:a16="http://schemas.microsoft.com/office/drawing/2014/main" id="{86DB0624-5EB6-448A-B81B-9AF1936566D1}"/>
                </a:ext>
              </a:extLst>
            </p:cNvPr>
            <p:cNvCxnSpPr/>
            <p:nvPr/>
          </p:nvCxnSpPr>
          <p:spPr>
            <a:xfrm>
              <a:off x="2760184" y="2899953"/>
              <a:ext cx="0" cy="428676"/>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60AABC04-2D33-41BF-8B25-BE2454E3A3B3}"/>
              </a:ext>
            </a:extLst>
          </p:cNvPr>
          <p:cNvGrpSpPr>
            <a:grpSpLocks/>
          </p:cNvGrpSpPr>
          <p:nvPr/>
        </p:nvGrpSpPr>
        <p:grpSpPr bwMode="auto">
          <a:xfrm>
            <a:off x="9864109" y="2525713"/>
            <a:ext cx="987186" cy="1076325"/>
            <a:chOff x="2488131" y="2899953"/>
            <a:chExt cx="820304" cy="953407"/>
          </a:xfrm>
        </p:grpSpPr>
        <p:grpSp>
          <p:nvGrpSpPr>
            <p:cNvPr id="63502" name="Group 43">
              <a:extLst>
                <a:ext uri="{FF2B5EF4-FFF2-40B4-BE49-F238E27FC236}">
                  <a16:creationId xmlns:a16="http://schemas.microsoft.com/office/drawing/2014/main" id="{D51A8666-34D6-41DE-ABA3-321C8BC3E1B2}"/>
                </a:ext>
              </a:extLst>
            </p:cNvPr>
            <p:cNvGrpSpPr>
              <a:grpSpLocks/>
            </p:cNvGrpSpPr>
            <p:nvPr/>
          </p:nvGrpSpPr>
          <p:grpSpPr bwMode="auto">
            <a:xfrm>
              <a:off x="2488131" y="3328846"/>
              <a:ext cx="820304" cy="524514"/>
              <a:chOff x="5515873" y="2569384"/>
              <a:chExt cx="820304" cy="524514"/>
            </a:xfrm>
          </p:grpSpPr>
          <p:sp>
            <p:nvSpPr>
              <p:cNvPr id="62" name="Oval 61">
                <a:extLst>
                  <a:ext uri="{FF2B5EF4-FFF2-40B4-BE49-F238E27FC236}">
                    <a16:creationId xmlns:a16="http://schemas.microsoft.com/office/drawing/2014/main" id="{BC6FDE1F-9B4D-4A3F-9D14-9601E99A4E46}"/>
                  </a:ext>
                </a:extLst>
              </p:cNvPr>
              <p:cNvSpPr/>
              <p:nvPr/>
            </p:nvSpPr>
            <p:spPr>
              <a:xfrm>
                <a:off x="5515873" y="2569384"/>
                <a:ext cx="543484" cy="5245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a:endParaRPr>
              </a:p>
            </p:txBody>
          </p:sp>
          <p:sp>
            <p:nvSpPr>
              <p:cNvPr id="63505" name="TextBox 46">
                <a:extLst>
                  <a:ext uri="{FF2B5EF4-FFF2-40B4-BE49-F238E27FC236}">
                    <a16:creationId xmlns:a16="http://schemas.microsoft.com/office/drawing/2014/main" id="{2D4520B4-2C2E-4F48-AB5A-057A149871D7}"/>
                  </a:ext>
                </a:extLst>
              </p:cNvPr>
              <p:cNvSpPr txBox="1">
                <a:spLocks noChangeArrowheads="1"/>
              </p:cNvSpPr>
              <p:nvPr/>
            </p:nvSpPr>
            <p:spPr bwMode="auto">
              <a:xfrm>
                <a:off x="5566323" y="2600274"/>
                <a:ext cx="769854" cy="408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a:rPr>
                  <a:t>P1</a:t>
                </a:r>
              </a:p>
            </p:txBody>
          </p:sp>
        </p:grpSp>
        <p:cxnSp>
          <p:nvCxnSpPr>
            <p:cNvPr id="61" name="Straight Connector 60">
              <a:extLst>
                <a:ext uri="{FF2B5EF4-FFF2-40B4-BE49-F238E27FC236}">
                  <a16:creationId xmlns:a16="http://schemas.microsoft.com/office/drawing/2014/main" id="{7DDA095A-5B43-456A-8E95-32802276F7FB}"/>
                </a:ext>
              </a:extLst>
            </p:cNvPr>
            <p:cNvCxnSpPr/>
            <p:nvPr/>
          </p:nvCxnSpPr>
          <p:spPr>
            <a:xfrm>
              <a:off x="2761192" y="2899953"/>
              <a:ext cx="0" cy="428893"/>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5" name="TextBox 64">
            <a:extLst>
              <a:ext uri="{FF2B5EF4-FFF2-40B4-BE49-F238E27FC236}">
                <a16:creationId xmlns:a16="http://schemas.microsoft.com/office/drawing/2014/main" id="{167F39DA-4D1C-4AEB-8792-27D4CA77910F}"/>
              </a:ext>
            </a:extLst>
          </p:cNvPr>
          <p:cNvSpPr txBox="1">
            <a:spLocks noChangeArrowheads="1"/>
          </p:cNvSpPr>
          <p:nvPr/>
        </p:nvSpPr>
        <p:spPr bwMode="auto">
          <a:xfrm>
            <a:off x="9740285" y="3597275"/>
            <a:ext cx="1119187"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Proxima Nova"/>
              </a:rPr>
              <a:t>9.2 PSI</a:t>
            </a:r>
          </a:p>
        </p:txBody>
      </p:sp>
      <p:sp>
        <p:nvSpPr>
          <p:cNvPr id="66" name="TextBox 65">
            <a:extLst>
              <a:ext uri="{FF2B5EF4-FFF2-40B4-BE49-F238E27FC236}">
                <a16:creationId xmlns:a16="http://schemas.microsoft.com/office/drawing/2014/main" id="{2F642F95-5314-4A9F-BBCB-B2464B22F7BD}"/>
              </a:ext>
            </a:extLst>
          </p:cNvPr>
          <p:cNvSpPr txBox="1">
            <a:spLocks noChangeArrowheads="1"/>
          </p:cNvSpPr>
          <p:nvPr/>
        </p:nvSpPr>
        <p:spPr bwMode="auto">
          <a:xfrm>
            <a:off x="8081350" y="3890961"/>
            <a:ext cx="1119187"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Proxima Nova"/>
              </a:rPr>
              <a:t>4.7 PSI</a:t>
            </a:r>
          </a:p>
        </p:txBody>
      </p:sp>
      <p:sp>
        <p:nvSpPr>
          <p:cNvPr id="67" name="TextBox 66">
            <a:extLst>
              <a:ext uri="{FF2B5EF4-FFF2-40B4-BE49-F238E27FC236}">
                <a16:creationId xmlns:a16="http://schemas.microsoft.com/office/drawing/2014/main" id="{C0B29C44-3900-49CF-882E-A434C85CAD05}"/>
              </a:ext>
            </a:extLst>
          </p:cNvPr>
          <p:cNvSpPr txBox="1">
            <a:spLocks noChangeArrowheads="1"/>
          </p:cNvSpPr>
          <p:nvPr/>
        </p:nvSpPr>
        <p:spPr bwMode="auto">
          <a:xfrm>
            <a:off x="5923936" y="3902075"/>
            <a:ext cx="1119186"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Proxima Nova"/>
              </a:rPr>
              <a:t>2.5 PSI</a:t>
            </a:r>
          </a:p>
        </p:txBody>
      </p:sp>
      <p:sp>
        <p:nvSpPr>
          <p:cNvPr id="68" name="Left Brace 67">
            <a:extLst>
              <a:ext uri="{FF2B5EF4-FFF2-40B4-BE49-F238E27FC236}">
                <a16:creationId xmlns:a16="http://schemas.microsoft.com/office/drawing/2014/main" id="{76DAC1F4-53A8-4CFC-B445-45EB1DD95154}"/>
              </a:ext>
            </a:extLst>
          </p:cNvPr>
          <p:cNvSpPr/>
          <p:nvPr/>
        </p:nvSpPr>
        <p:spPr>
          <a:xfrm rot="16200000">
            <a:off x="7306649" y="2803524"/>
            <a:ext cx="314325" cy="216535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69" name="Rounded Rectangle 6">
            <a:extLst>
              <a:ext uri="{FF2B5EF4-FFF2-40B4-BE49-F238E27FC236}">
                <a16:creationId xmlns:a16="http://schemas.microsoft.com/office/drawing/2014/main" id="{70591C12-2CF9-4848-B19D-8D0FC6F3720B}"/>
              </a:ext>
            </a:extLst>
          </p:cNvPr>
          <p:cNvSpPr/>
          <p:nvPr/>
        </p:nvSpPr>
        <p:spPr>
          <a:xfrm>
            <a:off x="6689112" y="4271962"/>
            <a:ext cx="1597025" cy="7286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roxima Nova"/>
              </a:rPr>
              <a:t>2.2 PSID</a:t>
            </a:r>
          </a:p>
        </p:txBody>
      </p:sp>
      <p:sp>
        <p:nvSpPr>
          <p:cNvPr id="70" name="Rounded Rectangle 28">
            <a:extLst>
              <a:ext uri="{FF2B5EF4-FFF2-40B4-BE49-F238E27FC236}">
                <a16:creationId xmlns:a16="http://schemas.microsoft.com/office/drawing/2014/main" id="{5A582539-6947-43A1-BCDC-80928613A5A4}"/>
              </a:ext>
            </a:extLst>
          </p:cNvPr>
          <p:cNvSpPr/>
          <p:nvPr/>
        </p:nvSpPr>
        <p:spPr>
          <a:xfrm>
            <a:off x="3790336" y="2989261"/>
            <a:ext cx="1728788" cy="673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roxima Nova"/>
              </a:rPr>
              <a:t>3.1 GPM</a:t>
            </a:r>
          </a:p>
        </p:txBody>
      </p:sp>
      <p:sp>
        <p:nvSpPr>
          <p:cNvPr id="71" name="Rounded Rectangle 29">
            <a:extLst>
              <a:ext uri="{FF2B5EF4-FFF2-40B4-BE49-F238E27FC236}">
                <a16:creationId xmlns:a16="http://schemas.microsoft.com/office/drawing/2014/main" id="{8AE0B355-3956-4D82-9410-09858D14C7AA}"/>
              </a:ext>
            </a:extLst>
          </p:cNvPr>
          <p:cNvSpPr/>
          <p:nvPr/>
        </p:nvSpPr>
        <p:spPr>
          <a:xfrm>
            <a:off x="5657236" y="1377949"/>
            <a:ext cx="2324100" cy="379412"/>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a:rPr>
              <a:t>Design 3 GPM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p:cTn id="14" dur="500" fill="hold"/>
                                        <p:tgtEl>
                                          <p:spTgt spid="54"/>
                                        </p:tgtEl>
                                        <p:attrNameLst>
                                          <p:attrName>ppt_w</p:attrName>
                                        </p:attrNameLst>
                                      </p:cBhvr>
                                      <p:tavLst>
                                        <p:tav tm="0">
                                          <p:val>
                                            <p:fltVal val="0"/>
                                          </p:val>
                                        </p:tav>
                                        <p:tav tm="100000">
                                          <p:val>
                                            <p:strVal val="#ppt_w"/>
                                          </p:val>
                                        </p:tav>
                                      </p:tavLst>
                                    </p:anim>
                                    <p:anim calcmode="lin" valueType="num">
                                      <p:cBhvr>
                                        <p:cTn id="15" dur="500" fill="hold"/>
                                        <p:tgtEl>
                                          <p:spTgt spid="54"/>
                                        </p:tgtEl>
                                        <p:attrNameLst>
                                          <p:attrName>ppt_h</p:attrName>
                                        </p:attrNameLst>
                                      </p:cBhvr>
                                      <p:tavLst>
                                        <p:tav tm="0">
                                          <p:val>
                                            <p:fltVal val="0"/>
                                          </p:val>
                                        </p:tav>
                                        <p:tav tm="100000">
                                          <p:val>
                                            <p:strVal val="#ppt_h"/>
                                          </p:val>
                                        </p:tav>
                                      </p:tavLst>
                                    </p:anim>
                                    <p:animEffect transition="in" filter="fade">
                                      <p:cBhvr>
                                        <p:cTn id="16" dur="500"/>
                                        <p:tgtEl>
                                          <p:spTgt spid="5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cBhvr>
                                        <p:cTn id="28" dur="500" fill="hold"/>
                                        <p:tgtEl>
                                          <p:spTgt spid="71"/>
                                        </p:tgtEl>
                                        <p:attrNameLst>
                                          <p:attrName>ppt_w</p:attrName>
                                        </p:attrNameLst>
                                      </p:cBhvr>
                                      <p:tavLst>
                                        <p:tav tm="0">
                                          <p:val>
                                            <p:fltVal val="0"/>
                                          </p:val>
                                        </p:tav>
                                        <p:tav tm="100000">
                                          <p:val>
                                            <p:strVal val="#ppt_w"/>
                                          </p:val>
                                        </p:tav>
                                      </p:tavLst>
                                    </p:anim>
                                    <p:anim calcmode="lin" valueType="num">
                                      <p:cBhvr>
                                        <p:cTn id="29" dur="500" fill="hold"/>
                                        <p:tgtEl>
                                          <p:spTgt spid="71"/>
                                        </p:tgtEl>
                                        <p:attrNameLst>
                                          <p:attrName>ppt_h</p:attrName>
                                        </p:attrNameLst>
                                      </p:cBhvr>
                                      <p:tavLst>
                                        <p:tav tm="0">
                                          <p:val>
                                            <p:fltVal val="0"/>
                                          </p:val>
                                        </p:tav>
                                        <p:tav tm="100000">
                                          <p:val>
                                            <p:strVal val="#ppt_h"/>
                                          </p:val>
                                        </p:tav>
                                      </p:tavLst>
                                    </p:anim>
                                    <p:animEffect transition="in" filter="fade">
                                      <p:cBhvr>
                                        <p:cTn id="30" dur="500"/>
                                        <p:tgtEl>
                                          <p:spTgt spid="7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500" fill="hold"/>
                                        <p:tgtEl>
                                          <p:spTgt spid="65"/>
                                        </p:tgtEl>
                                        <p:attrNameLst>
                                          <p:attrName>ppt_w</p:attrName>
                                        </p:attrNameLst>
                                      </p:cBhvr>
                                      <p:tavLst>
                                        <p:tav tm="0">
                                          <p:val>
                                            <p:fltVal val="0"/>
                                          </p:val>
                                        </p:tav>
                                        <p:tav tm="100000">
                                          <p:val>
                                            <p:strVal val="#ppt_w"/>
                                          </p:val>
                                        </p:tav>
                                      </p:tavLst>
                                    </p:anim>
                                    <p:anim calcmode="lin" valueType="num">
                                      <p:cBhvr>
                                        <p:cTn id="36" dur="500" fill="hold"/>
                                        <p:tgtEl>
                                          <p:spTgt spid="65"/>
                                        </p:tgtEl>
                                        <p:attrNameLst>
                                          <p:attrName>ppt_h</p:attrName>
                                        </p:attrNameLst>
                                      </p:cBhvr>
                                      <p:tavLst>
                                        <p:tav tm="0">
                                          <p:val>
                                            <p:fltVal val="0"/>
                                          </p:val>
                                        </p:tav>
                                        <p:tav tm="100000">
                                          <p:val>
                                            <p:strVal val="#ppt_h"/>
                                          </p:val>
                                        </p:tav>
                                      </p:tavLst>
                                    </p:anim>
                                    <p:animEffect transition="in" filter="fade">
                                      <p:cBhvr>
                                        <p:cTn id="37" dur="500"/>
                                        <p:tgtEl>
                                          <p:spTgt spid="6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Effect transition="in" filter="fade">
                                      <p:cBhvr>
                                        <p:cTn id="44" dur="500"/>
                                        <p:tgtEl>
                                          <p:spTgt spid="66"/>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500" fill="hold"/>
                                        <p:tgtEl>
                                          <p:spTgt spid="67"/>
                                        </p:tgtEl>
                                        <p:attrNameLst>
                                          <p:attrName>ppt_w</p:attrName>
                                        </p:attrNameLst>
                                      </p:cBhvr>
                                      <p:tavLst>
                                        <p:tav tm="0">
                                          <p:val>
                                            <p:fltVal val="0"/>
                                          </p:val>
                                        </p:tav>
                                        <p:tav tm="100000">
                                          <p:val>
                                            <p:strVal val="#ppt_w"/>
                                          </p:val>
                                        </p:tav>
                                      </p:tavLst>
                                    </p:anim>
                                    <p:anim calcmode="lin" valueType="num">
                                      <p:cBhvr>
                                        <p:cTn id="50" dur="500" fill="hold"/>
                                        <p:tgtEl>
                                          <p:spTgt spid="67"/>
                                        </p:tgtEl>
                                        <p:attrNameLst>
                                          <p:attrName>ppt_h</p:attrName>
                                        </p:attrNameLst>
                                      </p:cBhvr>
                                      <p:tavLst>
                                        <p:tav tm="0">
                                          <p:val>
                                            <p:fltVal val="0"/>
                                          </p:val>
                                        </p:tav>
                                        <p:tav tm="100000">
                                          <p:val>
                                            <p:strVal val="#ppt_h"/>
                                          </p:val>
                                        </p:tav>
                                      </p:tavLst>
                                    </p:anim>
                                    <p:animEffect transition="in" filter="fade">
                                      <p:cBhvr>
                                        <p:cTn id="51" dur="500"/>
                                        <p:tgtEl>
                                          <p:spTgt spid="6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up)">
                                      <p:cBhvr>
                                        <p:cTn id="56" dur="500"/>
                                        <p:tgtEl>
                                          <p:spTgt spid="6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p:cTn id="61" dur="500" fill="hold"/>
                                        <p:tgtEl>
                                          <p:spTgt spid="69"/>
                                        </p:tgtEl>
                                        <p:attrNameLst>
                                          <p:attrName>ppt_w</p:attrName>
                                        </p:attrNameLst>
                                      </p:cBhvr>
                                      <p:tavLst>
                                        <p:tav tm="0">
                                          <p:val>
                                            <p:fltVal val="0"/>
                                          </p:val>
                                        </p:tav>
                                        <p:tav tm="100000">
                                          <p:val>
                                            <p:strVal val="#ppt_w"/>
                                          </p:val>
                                        </p:tav>
                                      </p:tavLst>
                                    </p:anim>
                                    <p:anim calcmode="lin" valueType="num">
                                      <p:cBhvr>
                                        <p:cTn id="62" dur="500" fill="hold"/>
                                        <p:tgtEl>
                                          <p:spTgt spid="69"/>
                                        </p:tgtEl>
                                        <p:attrNameLst>
                                          <p:attrName>ppt_h</p:attrName>
                                        </p:attrNameLst>
                                      </p:cBhvr>
                                      <p:tavLst>
                                        <p:tav tm="0">
                                          <p:val>
                                            <p:fltVal val="0"/>
                                          </p:val>
                                        </p:tav>
                                        <p:tav tm="100000">
                                          <p:val>
                                            <p:strVal val="#ppt_h"/>
                                          </p:val>
                                        </p:tav>
                                      </p:tavLst>
                                    </p:anim>
                                    <p:animEffect transition="in" filter="fade">
                                      <p:cBhvr>
                                        <p:cTn id="63" dur="500"/>
                                        <p:tgtEl>
                                          <p:spTgt spid="69"/>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70"/>
                                        </p:tgtEl>
                                        <p:attrNameLst>
                                          <p:attrName>style.visibility</p:attrName>
                                        </p:attrNameLst>
                                      </p:cBhvr>
                                      <p:to>
                                        <p:strVal val="visible"/>
                                      </p:to>
                                    </p:set>
                                    <p:anim calcmode="lin" valueType="num">
                                      <p:cBhvr>
                                        <p:cTn id="68" dur="500" fill="hold"/>
                                        <p:tgtEl>
                                          <p:spTgt spid="70"/>
                                        </p:tgtEl>
                                        <p:attrNameLst>
                                          <p:attrName>ppt_w</p:attrName>
                                        </p:attrNameLst>
                                      </p:cBhvr>
                                      <p:tavLst>
                                        <p:tav tm="0">
                                          <p:val>
                                            <p:fltVal val="0"/>
                                          </p:val>
                                        </p:tav>
                                        <p:tav tm="100000">
                                          <p:val>
                                            <p:strVal val="#ppt_w"/>
                                          </p:val>
                                        </p:tav>
                                      </p:tavLst>
                                    </p:anim>
                                    <p:anim calcmode="lin" valueType="num">
                                      <p:cBhvr>
                                        <p:cTn id="69" dur="500" fill="hold"/>
                                        <p:tgtEl>
                                          <p:spTgt spid="70"/>
                                        </p:tgtEl>
                                        <p:attrNameLst>
                                          <p:attrName>ppt_h</p:attrName>
                                        </p:attrNameLst>
                                      </p:cBhvr>
                                      <p:tavLst>
                                        <p:tav tm="0">
                                          <p:val>
                                            <p:fltVal val="0"/>
                                          </p:val>
                                        </p:tav>
                                        <p:tav tm="100000">
                                          <p:val>
                                            <p:strVal val="#ppt_h"/>
                                          </p:val>
                                        </p:tav>
                                      </p:tavLst>
                                    </p:anim>
                                    <p:animEffect transition="in" filter="fade">
                                      <p:cBhvr>
                                        <p:cTn id="7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animBg="1"/>
      <p:bldP spid="69" grpId="0" animBg="1"/>
      <p:bldP spid="70" grpId="0" animBg="1"/>
      <p:bldP spid="7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FC6B80-C728-4453-AE28-DB490E854A0E}"/>
              </a:ext>
            </a:extLst>
          </p:cNvPr>
          <p:cNvSpPr>
            <a:spLocks noGrp="1"/>
          </p:cNvSpPr>
          <p:nvPr>
            <p:ph type="title"/>
          </p:nvPr>
        </p:nvSpPr>
        <p:spPr>
          <a:xfrm>
            <a:off x="0" y="754419"/>
            <a:ext cx="3438935" cy="5336665"/>
          </a:xfrm>
        </p:spPr>
        <p:txBody>
          <a:bodyPr/>
          <a:lstStyle/>
          <a:p>
            <a:pPr>
              <a:defRPr/>
            </a:pPr>
            <a:r>
              <a:rPr lang="en-US" sz="3200" dirty="0">
                <a:latin typeface="Proxima Nova" panose="02000506030000020004"/>
              </a:rPr>
              <a:t>Automatic Balancing Valves  &amp; Modulation</a:t>
            </a:r>
            <a:br>
              <a:rPr lang="en-US" sz="3200" dirty="0">
                <a:latin typeface="Proxima Nova" panose="02000506030000020004"/>
              </a:rPr>
            </a:br>
            <a:r>
              <a:rPr lang="en-US" sz="2400" dirty="0">
                <a:latin typeface="Proxima Nova" panose="02000506030000020004"/>
              </a:rPr>
              <a:t>(Control Valve = 70% Open)</a:t>
            </a:r>
            <a:endParaRPr lang="en-US" sz="3200" dirty="0">
              <a:latin typeface="Proxima Nova" panose="02000506030000020004"/>
            </a:endParaRPr>
          </a:p>
        </p:txBody>
      </p:sp>
      <p:pic>
        <p:nvPicPr>
          <p:cNvPr id="64515" name="Picture 2" descr="http://flowcontrolvalves.haysfluidcontrols.com/Asset/ABPP-SPEC-2P14-002.jpg">
            <a:extLst>
              <a:ext uri="{FF2B5EF4-FFF2-40B4-BE49-F238E27FC236}">
                <a16:creationId xmlns:a16="http://schemas.microsoft.com/office/drawing/2014/main" id="{E7010489-EAC6-4292-8E96-0139B8B69B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6698" y="833437"/>
            <a:ext cx="8634412"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oup 48">
            <a:extLst>
              <a:ext uri="{FF2B5EF4-FFF2-40B4-BE49-F238E27FC236}">
                <a16:creationId xmlns:a16="http://schemas.microsoft.com/office/drawing/2014/main" id="{AE1C2F13-C7F1-41E8-BEDE-D2B6BAC37F3D}"/>
              </a:ext>
            </a:extLst>
          </p:cNvPr>
          <p:cNvGrpSpPr>
            <a:grpSpLocks/>
          </p:cNvGrpSpPr>
          <p:nvPr/>
        </p:nvGrpSpPr>
        <p:grpSpPr bwMode="auto">
          <a:xfrm>
            <a:off x="6065454" y="2630487"/>
            <a:ext cx="970333" cy="1074738"/>
            <a:chOff x="2488692" y="2899953"/>
            <a:chExt cx="806262" cy="953690"/>
          </a:xfrm>
        </p:grpSpPr>
        <p:grpSp>
          <p:nvGrpSpPr>
            <p:cNvPr id="64534" name="Group 33">
              <a:extLst>
                <a:ext uri="{FF2B5EF4-FFF2-40B4-BE49-F238E27FC236}">
                  <a16:creationId xmlns:a16="http://schemas.microsoft.com/office/drawing/2014/main" id="{11E6471C-D816-4CD1-9B92-B1A81CA34CD8}"/>
                </a:ext>
              </a:extLst>
            </p:cNvPr>
            <p:cNvGrpSpPr>
              <a:grpSpLocks/>
            </p:cNvGrpSpPr>
            <p:nvPr/>
          </p:nvGrpSpPr>
          <p:grpSpPr bwMode="auto">
            <a:xfrm>
              <a:off x="2488692" y="3329607"/>
              <a:ext cx="806262" cy="524036"/>
              <a:chOff x="5516434" y="2570145"/>
              <a:chExt cx="806262" cy="524036"/>
            </a:xfrm>
          </p:grpSpPr>
          <p:sp>
            <p:nvSpPr>
              <p:cNvPr id="52" name="Oval 51">
                <a:extLst>
                  <a:ext uri="{FF2B5EF4-FFF2-40B4-BE49-F238E27FC236}">
                    <a16:creationId xmlns:a16="http://schemas.microsoft.com/office/drawing/2014/main" id="{3B8FD581-F50D-4A69-BAED-C8F9DA513D6B}"/>
                  </a:ext>
                </a:extLst>
              </p:cNvPr>
              <p:cNvSpPr/>
              <p:nvPr/>
            </p:nvSpPr>
            <p:spPr>
              <a:xfrm>
                <a:off x="5516434" y="2570145"/>
                <a:ext cx="543458" cy="5240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4537" name="TextBox 36">
                <a:extLst>
                  <a:ext uri="{FF2B5EF4-FFF2-40B4-BE49-F238E27FC236}">
                    <a16:creationId xmlns:a16="http://schemas.microsoft.com/office/drawing/2014/main" id="{A830064A-F140-46B4-9AC5-05707811AFCB}"/>
                  </a:ext>
                </a:extLst>
              </p:cNvPr>
              <p:cNvSpPr txBox="1">
                <a:spLocks noChangeArrowheads="1"/>
              </p:cNvSpPr>
              <p:nvPr/>
            </p:nvSpPr>
            <p:spPr bwMode="auto">
              <a:xfrm>
                <a:off x="5552842" y="2619728"/>
                <a:ext cx="769854" cy="40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P3</a:t>
                </a:r>
              </a:p>
            </p:txBody>
          </p:sp>
        </p:grpSp>
        <p:cxnSp>
          <p:nvCxnSpPr>
            <p:cNvPr id="51" name="Straight Connector 50">
              <a:extLst>
                <a:ext uri="{FF2B5EF4-FFF2-40B4-BE49-F238E27FC236}">
                  <a16:creationId xmlns:a16="http://schemas.microsoft.com/office/drawing/2014/main" id="{7AAB843F-5F07-46A2-856D-938E37090002}"/>
                </a:ext>
              </a:extLst>
            </p:cNvPr>
            <p:cNvCxnSpPr/>
            <p:nvPr/>
          </p:nvCxnSpPr>
          <p:spPr>
            <a:xfrm>
              <a:off x="2761741" y="2899953"/>
              <a:ext cx="0" cy="429654"/>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7DF3787F-2483-4E1A-AC44-AE1CE40F04DB}"/>
              </a:ext>
            </a:extLst>
          </p:cNvPr>
          <p:cNvGrpSpPr>
            <a:grpSpLocks/>
          </p:cNvGrpSpPr>
          <p:nvPr/>
        </p:nvGrpSpPr>
        <p:grpSpPr bwMode="auto">
          <a:xfrm>
            <a:off x="8206992" y="2541585"/>
            <a:ext cx="962393" cy="1076324"/>
            <a:chOff x="2489691" y="2899953"/>
            <a:chExt cx="799912" cy="952922"/>
          </a:xfrm>
        </p:grpSpPr>
        <p:grpSp>
          <p:nvGrpSpPr>
            <p:cNvPr id="64530" name="Group 38">
              <a:extLst>
                <a:ext uri="{FF2B5EF4-FFF2-40B4-BE49-F238E27FC236}">
                  <a16:creationId xmlns:a16="http://schemas.microsoft.com/office/drawing/2014/main" id="{EC91FE8A-F772-4ECB-B03F-D11A89F85BB5}"/>
                </a:ext>
              </a:extLst>
            </p:cNvPr>
            <p:cNvGrpSpPr>
              <a:grpSpLocks/>
            </p:cNvGrpSpPr>
            <p:nvPr/>
          </p:nvGrpSpPr>
          <p:grpSpPr bwMode="auto">
            <a:xfrm>
              <a:off x="2489691" y="3328628"/>
              <a:ext cx="799912" cy="524247"/>
              <a:chOff x="5517433" y="2569166"/>
              <a:chExt cx="799912" cy="524247"/>
            </a:xfrm>
          </p:grpSpPr>
          <p:sp>
            <p:nvSpPr>
              <p:cNvPr id="57" name="Oval 56">
                <a:extLst>
                  <a:ext uri="{FF2B5EF4-FFF2-40B4-BE49-F238E27FC236}">
                    <a16:creationId xmlns:a16="http://schemas.microsoft.com/office/drawing/2014/main" id="{CB06BF06-2807-4D9D-832A-6227149DF578}"/>
                  </a:ext>
                </a:extLst>
              </p:cNvPr>
              <p:cNvSpPr/>
              <p:nvPr/>
            </p:nvSpPr>
            <p:spPr>
              <a:xfrm>
                <a:off x="5517433" y="2569166"/>
                <a:ext cx="540988" cy="5242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4533" name="TextBox 41">
                <a:extLst>
                  <a:ext uri="{FF2B5EF4-FFF2-40B4-BE49-F238E27FC236}">
                    <a16:creationId xmlns:a16="http://schemas.microsoft.com/office/drawing/2014/main" id="{43D5DB72-31E4-476A-BA61-09FF907FE074}"/>
                  </a:ext>
                </a:extLst>
              </p:cNvPr>
              <p:cNvSpPr txBox="1">
                <a:spLocks noChangeArrowheads="1"/>
              </p:cNvSpPr>
              <p:nvPr/>
            </p:nvSpPr>
            <p:spPr bwMode="auto">
              <a:xfrm>
                <a:off x="5547491" y="2608402"/>
                <a:ext cx="769854" cy="40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P2</a:t>
                </a:r>
              </a:p>
            </p:txBody>
          </p:sp>
        </p:grpSp>
        <p:cxnSp>
          <p:nvCxnSpPr>
            <p:cNvPr id="56" name="Straight Connector 55">
              <a:extLst>
                <a:ext uri="{FF2B5EF4-FFF2-40B4-BE49-F238E27FC236}">
                  <a16:creationId xmlns:a16="http://schemas.microsoft.com/office/drawing/2014/main" id="{B2247DB4-80E6-4973-9132-43E7794E484F}"/>
                </a:ext>
              </a:extLst>
            </p:cNvPr>
            <p:cNvCxnSpPr/>
            <p:nvPr/>
          </p:nvCxnSpPr>
          <p:spPr>
            <a:xfrm>
              <a:off x="2760184" y="2899953"/>
              <a:ext cx="0" cy="428675"/>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10CA1A03-3887-4B97-9896-DACA4CFE1DF8}"/>
              </a:ext>
            </a:extLst>
          </p:cNvPr>
          <p:cNvGrpSpPr>
            <a:grpSpLocks/>
          </p:cNvGrpSpPr>
          <p:nvPr/>
        </p:nvGrpSpPr>
        <p:grpSpPr bwMode="auto">
          <a:xfrm>
            <a:off x="9850051" y="2525710"/>
            <a:ext cx="987186" cy="1076324"/>
            <a:chOff x="2488131" y="2899953"/>
            <a:chExt cx="820304" cy="953405"/>
          </a:xfrm>
        </p:grpSpPr>
        <p:grpSp>
          <p:nvGrpSpPr>
            <p:cNvPr id="64526" name="Group 43">
              <a:extLst>
                <a:ext uri="{FF2B5EF4-FFF2-40B4-BE49-F238E27FC236}">
                  <a16:creationId xmlns:a16="http://schemas.microsoft.com/office/drawing/2014/main" id="{30E4A520-1D6B-4D08-AA79-EC89ED9170C9}"/>
                </a:ext>
              </a:extLst>
            </p:cNvPr>
            <p:cNvGrpSpPr>
              <a:grpSpLocks/>
            </p:cNvGrpSpPr>
            <p:nvPr/>
          </p:nvGrpSpPr>
          <p:grpSpPr bwMode="auto">
            <a:xfrm>
              <a:off x="2488131" y="3328845"/>
              <a:ext cx="820304" cy="524513"/>
              <a:chOff x="5515873" y="2569383"/>
              <a:chExt cx="820304" cy="524513"/>
            </a:xfrm>
          </p:grpSpPr>
          <p:sp>
            <p:nvSpPr>
              <p:cNvPr id="62" name="Oval 61">
                <a:extLst>
                  <a:ext uri="{FF2B5EF4-FFF2-40B4-BE49-F238E27FC236}">
                    <a16:creationId xmlns:a16="http://schemas.microsoft.com/office/drawing/2014/main" id="{27887142-06F1-4FC6-9A3B-EFA47A6E2F54}"/>
                  </a:ext>
                </a:extLst>
              </p:cNvPr>
              <p:cNvSpPr/>
              <p:nvPr/>
            </p:nvSpPr>
            <p:spPr>
              <a:xfrm>
                <a:off x="5515873" y="2569383"/>
                <a:ext cx="543484" cy="5245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4529" name="TextBox 46">
                <a:extLst>
                  <a:ext uri="{FF2B5EF4-FFF2-40B4-BE49-F238E27FC236}">
                    <a16:creationId xmlns:a16="http://schemas.microsoft.com/office/drawing/2014/main" id="{222BE582-AFA6-4F8E-8AA2-9E1733508BE1}"/>
                  </a:ext>
                </a:extLst>
              </p:cNvPr>
              <p:cNvSpPr txBox="1">
                <a:spLocks noChangeArrowheads="1"/>
              </p:cNvSpPr>
              <p:nvPr/>
            </p:nvSpPr>
            <p:spPr bwMode="auto">
              <a:xfrm>
                <a:off x="5566323" y="2607842"/>
                <a:ext cx="769854" cy="408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P1</a:t>
                </a:r>
              </a:p>
            </p:txBody>
          </p:sp>
        </p:grpSp>
        <p:cxnSp>
          <p:nvCxnSpPr>
            <p:cNvPr id="61" name="Straight Connector 60">
              <a:extLst>
                <a:ext uri="{FF2B5EF4-FFF2-40B4-BE49-F238E27FC236}">
                  <a16:creationId xmlns:a16="http://schemas.microsoft.com/office/drawing/2014/main" id="{EC79F994-A088-4818-89E8-026BE5E3AF31}"/>
                </a:ext>
              </a:extLst>
            </p:cNvPr>
            <p:cNvCxnSpPr/>
            <p:nvPr/>
          </p:nvCxnSpPr>
          <p:spPr>
            <a:xfrm>
              <a:off x="2761192" y="2899953"/>
              <a:ext cx="0" cy="428892"/>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5" name="TextBox 64">
            <a:extLst>
              <a:ext uri="{FF2B5EF4-FFF2-40B4-BE49-F238E27FC236}">
                <a16:creationId xmlns:a16="http://schemas.microsoft.com/office/drawing/2014/main" id="{C57F87F8-97DC-4A62-851C-BE67E32CB6D4}"/>
              </a:ext>
            </a:extLst>
          </p:cNvPr>
          <p:cNvSpPr txBox="1">
            <a:spLocks noChangeArrowheads="1"/>
          </p:cNvSpPr>
          <p:nvPr/>
        </p:nvSpPr>
        <p:spPr bwMode="auto">
          <a:xfrm>
            <a:off x="9589704" y="3673475"/>
            <a:ext cx="1273175"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Proxima Nova" panose="02000506030000020004"/>
              </a:rPr>
              <a:t>15.2 PSI</a:t>
            </a:r>
          </a:p>
        </p:txBody>
      </p:sp>
      <p:sp>
        <p:nvSpPr>
          <p:cNvPr id="66" name="TextBox 65">
            <a:extLst>
              <a:ext uri="{FF2B5EF4-FFF2-40B4-BE49-F238E27FC236}">
                <a16:creationId xmlns:a16="http://schemas.microsoft.com/office/drawing/2014/main" id="{FE31A9A1-E53B-4131-9E3C-80C7D3B789F2}"/>
              </a:ext>
            </a:extLst>
          </p:cNvPr>
          <p:cNvSpPr txBox="1">
            <a:spLocks noChangeArrowheads="1"/>
          </p:cNvSpPr>
          <p:nvPr/>
        </p:nvSpPr>
        <p:spPr bwMode="auto">
          <a:xfrm>
            <a:off x="8067292" y="3890961"/>
            <a:ext cx="1119187"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Proxima Nova" panose="02000506030000020004"/>
              </a:rPr>
              <a:t>3.2 PSI</a:t>
            </a:r>
          </a:p>
        </p:txBody>
      </p:sp>
      <p:sp>
        <p:nvSpPr>
          <p:cNvPr id="67" name="TextBox 66">
            <a:extLst>
              <a:ext uri="{FF2B5EF4-FFF2-40B4-BE49-F238E27FC236}">
                <a16:creationId xmlns:a16="http://schemas.microsoft.com/office/drawing/2014/main" id="{8D6BD0AE-E0C2-4A9A-AABA-1839F6E51EC6}"/>
              </a:ext>
            </a:extLst>
          </p:cNvPr>
          <p:cNvSpPr txBox="1">
            <a:spLocks noChangeArrowheads="1"/>
          </p:cNvSpPr>
          <p:nvPr/>
        </p:nvSpPr>
        <p:spPr bwMode="auto">
          <a:xfrm>
            <a:off x="5909877" y="3902075"/>
            <a:ext cx="1121571"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Proxima Nova" panose="02000506030000020004"/>
              </a:rPr>
              <a:t>2.5 PSI</a:t>
            </a:r>
          </a:p>
        </p:txBody>
      </p:sp>
      <p:sp>
        <p:nvSpPr>
          <p:cNvPr id="68" name="Left Brace 67">
            <a:extLst>
              <a:ext uri="{FF2B5EF4-FFF2-40B4-BE49-F238E27FC236}">
                <a16:creationId xmlns:a16="http://schemas.microsoft.com/office/drawing/2014/main" id="{BE7CD299-E76B-4271-BF77-3B3246795302}"/>
              </a:ext>
            </a:extLst>
          </p:cNvPr>
          <p:cNvSpPr/>
          <p:nvPr/>
        </p:nvSpPr>
        <p:spPr>
          <a:xfrm rot="16200000">
            <a:off x="7314023" y="2803524"/>
            <a:ext cx="314325" cy="216535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69" name="Rounded Rectangle 6">
            <a:extLst>
              <a:ext uri="{FF2B5EF4-FFF2-40B4-BE49-F238E27FC236}">
                <a16:creationId xmlns:a16="http://schemas.microsoft.com/office/drawing/2014/main" id="{03E59FB5-29AD-46C1-AA35-B4009660DA8E}"/>
              </a:ext>
            </a:extLst>
          </p:cNvPr>
          <p:cNvSpPr/>
          <p:nvPr/>
        </p:nvSpPr>
        <p:spPr>
          <a:xfrm>
            <a:off x="6696486" y="4271962"/>
            <a:ext cx="1597025" cy="7286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roxima Nova" panose="02000506030000020004"/>
              </a:rPr>
              <a:t>0.7 PSID</a:t>
            </a:r>
          </a:p>
        </p:txBody>
      </p:sp>
      <p:sp>
        <p:nvSpPr>
          <p:cNvPr id="70" name="Rounded Rectangle 28">
            <a:extLst>
              <a:ext uri="{FF2B5EF4-FFF2-40B4-BE49-F238E27FC236}">
                <a16:creationId xmlns:a16="http://schemas.microsoft.com/office/drawing/2014/main" id="{70BBECFD-F9F4-4153-A79C-11B8BAE73924}"/>
              </a:ext>
            </a:extLst>
          </p:cNvPr>
          <p:cNvSpPr/>
          <p:nvPr/>
        </p:nvSpPr>
        <p:spPr>
          <a:xfrm>
            <a:off x="3797710" y="2989261"/>
            <a:ext cx="1728788" cy="673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roxima Nova" panose="02000506030000020004"/>
              </a:rPr>
              <a:t>2.2 GPM</a:t>
            </a:r>
          </a:p>
        </p:txBody>
      </p:sp>
      <p:sp>
        <p:nvSpPr>
          <p:cNvPr id="71" name="Rounded Rectangle 29">
            <a:extLst>
              <a:ext uri="{FF2B5EF4-FFF2-40B4-BE49-F238E27FC236}">
                <a16:creationId xmlns:a16="http://schemas.microsoft.com/office/drawing/2014/main" id="{CB4FBEE8-CB40-43C2-B49E-74B75B4BF331}"/>
              </a:ext>
            </a:extLst>
          </p:cNvPr>
          <p:cNvSpPr/>
          <p:nvPr/>
        </p:nvSpPr>
        <p:spPr>
          <a:xfrm>
            <a:off x="5664610" y="1377949"/>
            <a:ext cx="2324100" cy="379412"/>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rPr>
              <a:t>Design 3 GPM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p:cTn id="14" dur="500" fill="hold"/>
                                        <p:tgtEl>
                                          <p:spTgt spid="54"/>
                                        </p:tgtEl>
                                        <p:attrNameLst>
                                          <p:attrName>ppt_w</p:attrName>
                                        </p:attrNameLst>
                                      </p:cBhvr>
                                      <p:tavLst>
                                        <p:tav tm="0">
                                          <p:val>
                                            <p:fltVal val="0"/>
                                          </p:val>
                                        </p:tav>
                                        <p:tav tm="100000">
                                          <p:val>
                                            <p:strVal val="#ppt_w"/>
                                          </p:val>
                                        </p:tav>
                                      </p:tavLst>
                                    </p:anim>
                                    <p:anim calcmode="lin" valueType="num">
                                      <p:cBhvr>
                                        <p:cTn id="15" dur="500" fill="hold"/>
                                        <p:tgtEl>
                                          <p:spTgt spid="54"/>
                                        </p:tgtEl>
                                        <p:attrNameLst>
                                          <p:attrName>ppt_h</p:attrName>
                                        </p:attrNameLst>
                                      </p:cBhvr>
                                      <p:tavLst>
                                        <p:tav tm="0">
                                          <p:val>
                                            <p:fltVal val="0"/>
                                          </p:val>
                                        </p:tav>
                                        <p:tav tm="100000">
                                          <p:val>
                                            <p:strVal val="#ppt_h"/>
                                          </p:val>
                                        </p:tav>
                                      </p:tavLst>
                                    </p:anim>
                                    <p:animEffect transition="in" filter="fade">
                                      <p:cBhvr>
                                        <p:cTn id="16" dur="500"/>
                                        <p:tgtEl>
                                          <p:spTgt spid="5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cBhvr>
                                        <p:cTn id="28" dur="500" fill="hold"/>
                                        <p:tgtEl>
                                          <p:spTgt spid="71"/>
                                        </p:tgtEl>
                                        <p:attrNameLst>
                                          <p:attrName>ppt_w</p:attrName>
                                        </p:attrNameLst>
                                      </p:cBhvr>
                                      <p:tavLst>
                                        <p:tav tm="0">
                                          <p:val>
                                            <p:fltVal val="0"/>
                                          </p:val>
                                        </p:tav>
                                        <p:tav tm="100000">
                                          <p:val>
                                            <p:strVal val="#ppt_w"/>
                                          </p:val>
                                        </p:tav>
                                      </p:tavLst>
                                    </p:anim>
                                    <p:anim calcmode="lin" valueType="num">
                                      <p:cBhvr>
                                        <p:cTn id="29" dur="500" fill="hold"/>
                                        <p:tgtEl>
                                          <p:spTgt spid="71"/>
                                        </p:tgtEl>
                                        <p:attrNameLst>
                                          <p:attrName>ppt_h</p:attrName>
                                        </p:attrNameLst>
                                      </p:cBhvr>
                                      <p:tavLst>
                                        <p:tav tm="0">
                                          <p:val>
                                            <p:fltVal val="0"/>
                                          </p:val>
                                        </p:tav>
                                        <p:tav tm="100000">
                                          <p:val>
                                            <p:strVal val="#ppt_h"/>
                                          </p:val>
                                        </p:tav>
                                      </p:tavLst>
                                    </p:anim>
                                    <p:animEffect transition="in" filter="fade">
                                      <p:cBhvr>
                                        <p:cTn id="30" dur="500"/>
                                        <p:tgtEl>
                                          <p:spTgt spid="7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500" fill="hold"/>
                                        <p:tgtEl>
                                          <p:spTgt spid="65"/>
                                        </p:tgtEl>
                                        <p:attrNameLst>
                                          <p:attrName>ppt_w</p:attrName>
                                        </p:attrNameLst>
                                      </p:cBhvr>
                                      <p:tavLst>
                                        <p:tav tm="0">
                                          <p:val>
                                            <p:fltVal val="0"/>
                                          </p:val>
                                        </p:tav>
                                        <p:tav tm="100000">
                                          <p:val>
                                            <p:strVal val="#ppt_w"/>
                                          </p:val>
                                        </p:tav>
                                      </p:tavLst>
                                    </p:anim>
                                    <p:anim calcmode="lin" valueType="num">
                                      <p:cBhvr>
                                        <p:cTn id="36" dur="500" fill="hold"/>
                                        <p:tgtEl>
                                          <p:spTgt spid="65"/>
                                        </p:tgtEl>
                                        <p:attrNameLst>
                                          <p:attrName>ppt_h</p:attrName>
                                        </p:attrNameLst>
                                      </p:cBhvr>
                                      <p:tavLst>
                                        <p:tav tm="0">
                                          <p:val>
                                            <p:fltVal val="0"/>
                                          </p:val>
                                        </p:tav>
                                        <p:tav tm="100000">
                                          <p:val>
                                            <p:strVal val="#ppt_h"/>
                                          </p:val>
                                        </p:tav>
                                      </p:tavLst>
                                    </p:anim>
                                    <p:animEffect transition="in" filter="fade">
                                      <p:cBhvr>
                                        <p:cTn id="37" dur="500"/>
                                        <p:tgtEl>
                                          <p:spTgt spid="6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Effect transition="in" filter="fade">
                                      <p:cBhvr>
                                        <p:cTn id="44" dur="500"/>
                                        <p:tgtEl>
                                          <p:spTgt spid="66"/>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500" fill="hold"/>
                                        <p:tgtEl>
                                          <p:spTgt spid="67"/>
                                        </p:tgtEl>
                                        <p:attrNameLst>
                                          <p:attrName>ppt_w</p:attrName>
                                        </p:attrNameLst>
                                      </p:cBhvr>
                                      <p:tavLst>
                                        <p:tav tm="0">
                                          <p:val>
                                            <p:fltVal val="0"/>
                                          </p:val>
                                        </p:tav>
                                        <p:tav tm="100000">
                                          <p:val>
                                            <p:strVal val="#ppt_w"/>
                                          </p:val>
                                        </p:tav>
                                      </p:tavLst>
                                    </p:anim>
                                    <p:anim calcmode="lin" valueType="num">
                                      <p:cBhvr>
                                        <p:cTn id="50" dur="500" fill="hold"/>
                                        <p:tgtEl>
                                          <p:spTgt spid="67"/>
                                        </p:tgtEl>
                                        <p:attrNameLst>
                                          <p:attrName>ppt_h</p:attrName>
                                        </p:attrNameLst>
                                      </p:cBhvr>
                                      <p:tavLst>
                                        <p:tav tm="0">
                                          <p:val>
                                            <p:fltVal val="0"/>
                                          </p:val>
                                        </p:tav>
                                        <p:tav tm="100000">
                                          <p:val>
                                            <p:strVal val="#ppt_h"/>
                                          </p:val>
                                        </p:tav>
                                      </p:tavLst>
                                    </p:anim>
                                    <p:animEffect transition="in" filter="fade">
                                      <p:cBhvr>
                                        <p:cTn id="51" dur="500"/>
                                        <p:tgtEl>
                                          <p:spTgt spid="6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up)">
                                      <p:cBhvr>
                                        <p:cTn id="56" dur="500"/>
                                        <p:tgtEl>
                                          <p:spTgt spid="6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p:cTn id="61" dur="500" fill="hold"/>
                                        <p:tgtEl>
                                          <p:spTgt spid="69"/>
                                        </p:tgtEl>
                                        <p:attrNameLst>
                                          <p:attrName>ppt_w</p:attrName>
                                        </p:attrNameLst>
                                      </p:cBhvr>
                                      <p:tavLst>
                                        <p:tav tm="0">
                                          <p:val>
                                            <p:fltVal val="0"/>
                                          </p:val>
                                        </p:tav>
                                        <p:tav tm="100000">
                                          <p:val>
                                            <p:strVal val="#ppt_w"/>
                                          </p:val>
                                        </p:tav>
                                      </p:tavLst>
                                    </p:anim>
                                    <p:anim calcmode="lin" valueType="num">
                                      <p:cBhvr>
                                        <p:cTn id="62" dur="500" fill="hold"/>
                                        <p:tgtEl>
                                          <p:spTgt spid="69"/>
                                        </p:tgtEl>
                                        <p:attrNameLst>
                                          <p:attrName>ppt_h</p:attrName>
                                        </p:attrNameLst>
                                      </p:cBhvr>
                                      <p:tavLst>
                                        <p:tav tm="0">
                                          <p:val>
                                            <p:fltVal val="0"/>
                                          </p:val>
                                        </p:tav>
                                        <p:tav tm="100000">
                                          <p:val>
                                            <p:strVal val="#ppt_h"/>
                                          </p:val>
                                        </p:tav>
                                      </p:tavLst>
                                    </p:anim>
                                    <p:animEffect transition="in" filter="fade">
                                      <p:cBhvr>
                                        <p:cTn id="63" dur="500"/>
                                        <p:tgtEl>
                                          <p:spTgt spid="69"/>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70"/>
                                        </p:tgtEl>
                                        <p:attrNameLst>
                                          <p:attrName>style.visibility</p:attrName>
                                        </p:attrNameLst>
                                      </p:cBhvr>
                                      <p:to>
                                        <p:strVal val="visible"/>
                                      </p:to>
                                    </p:set>
                                    <p:anim calcmode="lin" valueType="num">
                                      <p:cBhvr>
                                        <p:cTn id="68" dur="500" fill="hold"/>
                                        <p:tgtEl>
                                          <p:spTgt spid="70"/>
                                        </p:tgtEl>
                                        <p:attrNameLst>
                                          <p:attrName>ppt_w</p:attrName>
                                        </p:attrNameLst>
                                      </p:cBhvr>
                                      <p:tavLst>
                                        <p:tav tm="0">
                                          <p:val>
                                            <p:fltVal val="0"/>
                                          </p:val>
                                        </p:tav>
                                        <p:tav tm="100000">
                                          <p:val>
                                            <p:strVal val="#ppt_w"/>
                                          </p:val>
                                        </p:tav>
                                      </p:tavLst>
                                    </p:anim>
                                    <p:anim calcmode="lin" valueType="num">
                                      <p:cBhvr>
                                        <p:cTn id="69" dur="500" fill="hold"/>
                                        <p:tgtEl>
                                          <p:spTgt spid="70"/>
                                        </p:tgtEl>
                                        <p:attrNameLst>
                                          <p:attrName>ppt_h</p:attrName>
                                        </p:attrNameLst>
                                      </p:cBhvr>
                                      <p:tavLst>
                                        <p:tav tm="0">
                                          <p:val>
                                            <p:fltVal val="0"/>
                                          </p:val>
                                        </p:tav>
                                        <p:tav tm="100000">
                                          <p:val>
                                            <p:strVal val="#ppt_h"/>
                                          </p:val>
                                        </p:tav>
                                      </p:tavLst>
                                    </p:anim>
                                    <p:animEffect transition="in" filter="fade">
                                      <p:cBhvr>
                                        <p:cTn id="7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animBg="1"/>
      <p:bldP spid="69" grpId="0" animBg="1"/>
      <p:bldP spid="70" grpId="0" animBg="1"/>
      <p:bldP spid="7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770015-7648-448C-AB54-8D8FCA1BFEC9}"/>
              </a:ext>
            </a:extLst>
          </p:cNvPr>
          <p:cNvSpPr>
            <a:spLocks noGrp="1"/>
          </p:cNvSpPr>
          <p:nvPr>
            <p:ph type="title"/>
          </p:nvPr>
        </p:nvSpPr>
        <p:spPr>
          <a:xfrm>
            <a:off x="1" y="765175"/>
            <a:ext cx="3445668" cy="5321300"/>
          </a:xfrm>
        </p:spPr>
        <p:txBody>
          <a:bodyPr/>
          <a:lstStyle/>
          <a:p>
            <a:pPr>
              <a:defRPr/>
            </a:pPr>
            <a:r>
              <a:rPr lang="en-US" sz="3200" dirty="0">
                <a:latin typeface="Proxima Nova" panose="02000506030000020004"/>
              </a:rPr>
              <a:t>Automatic Balancing Valves  &amp; Modulation</a:t>
            </a:r>
            <a:br>
              <a:rPr lang="en-US" sz="3200" dirty="0">
                <a:latin typeface="Proxima Nova" panose="02000506030000020004"/>
              </a:rPr>
            </a:br>
            <a:r>
              <a:rPr lang="en-US" sz="2400" dirty="0">
                <a:latin typeface="Proxima Nova" panose="02000506030000020004"/>
              </a:rPr>
              <a:t>(Control Valve = 20% Open)</a:t>
            </a:r>
            <a:endParaRPr lang="en-US" sz="3200" dirty="0">
              <a:latin typeface="Proxima Nova" panose="02000506030000020004"/>
            </a:endParaRPr>
          </a:p>
        </p:txBody>
      </p:sp>
      <p:pic>
        <p:nvPicPr>
          <p:cNvPr id="65539" name="Picture 2" descr="http://flowcontrolvalves.haysfluidcontrols.com/Asset/ABPP-SPEC-2P14-002.jpg">
            <a:extLst>
              <a:ext uri="{FF2B5EF4-FFF2-40B4-BE49-F238E27FC236}">
                <a16:creationId xmlns:a16="http://schemas.microsoft.com/office/drawing/2014/main" id="{50ADF4BD-4C9C-42B2-9071-A4DB3F58D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0894" y="833437"/>
            <a:ext cx="8634412"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oup 48">
            <a:extLst>
              <a:ext uri="{FF2B5EF4-FFF2-40B4-BE49-F238E27FC236}">
                <a16:creationId xmlns:a16="http://schemas.microsoft.com/office/drawing/2014/main" id="{CD96423C-936E-44D2-A460-CC9E1C13D8BA}"/>
              </a:ext>
            </a:extLst>
          </p:cNvPr>
          <p:cNvGrpSpPr>
            <a:grpSpLocks/>
          </p:cNvGrpSpPr>
          <p:nvPr/>
        </p:nvGrpSpPr>
        <p:grpSpPr bwMode="auto">
          <a:xfrm>
            <a:off x="6146801" y="2630487"/>
            <a:ext cx="970333" cy="1074738"/>
            <a:chOff x="2488692" y="2899953"/>
            <a:chExt cx="806262" cy="953690"/>
          </a:xfrm>
        </p:grpSpPr>
        <p:grpSp>
          <p:nvGrpSpPr>
            <p:cNvPr id="65558" name="Group 33">
              <a:extLst>
                <a:ext uri="{FF2B5EF4-FFF2-40B4-BE49-F238E27FC236}">
                  <a16:creationId xmlns:a16="http://schemas.microsoft.com/office/drawing/2014/main" id="{93433AE0-775A-46F4-8B1C-CC991ACE132F}"/>
                </a:ext>
              </a:extLst>
            </p:cNvPr>
            <p:cNvGrpSpPr>
              <a:grpSpLocks/>
            </p:cNvGrpSpPr>
            <p:nvPr/>
          </p:nvGrpSpPr>
          <p:grpSpPr bwMode="auto">
            <a:xfrm>
              <a:off x="2488692" y="3329607"/>
              <a:ext cx="806262" cy="524036"/>
              <a:chOff x="5516434" y="2570145"/>
              <a:chExt cx="806262" cy="524036"/>
            </a:xfrm>
          </p:grpSpPr>
          <p:sp>
            <p:nvSpPr>
              <p:cNvPr id="52" name="Oval 51">
                <a:extLst>
                  <a:ext uri="{FF2B5EF4-FFF2-40B4-BE49-F238E27FC236}">
                    <a16:creationId xmlns:a16="http://schemas.microsoft.com/office/drawing/2014/main" id="{2B68080D-4F6F-4F0A-BCDD-B779561C0A84}"/>
                  </a:ext>
                </a:extLst>
              </p:cNvPr>
              <p:cNvSpPr/>
              <p:nvPr/>
            </p:nvSpPr>
            <p:spPr>
              <a:xfrm>
                <a:off x="5516434" y="2570145"/>
                <a:ext cx="543458" cy="5240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5561" name="TextBox 36">
                <a:extLst>
                  <a:ext uri="{FF2B5EF4-FFF2-40B4-BE49-F238E27FC236}">
                    <a16:creationId xmlns:a16="http://schemas.microsoft.com/office/drawing/2014/main" id="{E6975F82-8F28-4567-9903-D1E2538EF452}"/>
                  </a:ext>
                </a:extLst>
              </p:cNvPr>
              <p:cNvSpPr txBox="1">
                <a:spLocks noChangeArrowheads="1"/>
              </p:cNvSpPr>
              <p:nvPr/>
            </p:nvSpPr>
            <p:spPr bwMode="auto">
              <a:xfrm>
                <a:off x="5552842" y="2612144"/>
                <a:ext cx="769854" cy="40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P3</a:t>
                </a:r>
              </a:p>
            </p:txBody>
          </p:sp>
        </p:grpSp>
        <p:cxnSp>
          <p:nvCxnSpPr>
            <p:cNvPr id="51" name="Straight Connector 50">
              <a:extLst>
                <a:ext uri="{FF2B5EF4-FFF2-40B4-BE49-F238E27FC236}">
                  <a16:creationId xmlns:a16="http://schemas.microsoft.com/office/drawing/2014/main" id="{563A20AA-F648-4AEA-87FB-58EA3ED57CF4}"/>
                </a:ext>
              </a:extLst>
            </p:cNvPr>
            <p:cNvCxnSpPr/>
            <p:nvPr/>
          </p:nvCxnSpPr>
          <p:spPr>
            <a:xfrm>
              <a:off x="2761741" y="2899953"/>
              <a:ext cx="0" cy="429654"/>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5660B380-2007-47CE-B345-8DC3EBB8EE2B}"/>
              </a:ext>
            </a:extLst>
          </p:cNvPr>
          <p:cNvGrpSpPr>
            <a:grpSpLocks/>
          </p:cNvGrpSpPr>
          <p:nvPr/>
        </p:nvGrpSpPr>
        <p:grpSpPr bwMode="auto">
          <a:xfrm>
            <a:off x="8252620" y="2541585"/>
            <a:ext cx="970940" cy="1076324"/>
            <a:chOff x="2489691" y="2899953"/>
            <a:chExt cx="807016" cy="952922"/>
          </a:xfrm>
        </p:grpSpPr>
        <p:grpSp>
          <p:nvGrpSpPr>
            <p:cNvPr id="65554" name="Group 38">
              <a:extLst>
                <a:ext uri="{FF2B5EF4-FFF2-40B4-BE49-F238E27FC236}">
                  <a16:creationId xmlns:a16="http://schemas.microsoft.com/office/drawing/2014/main" id="{2941AD08-7BD2-4166-8E70-06673E918308}"/>
                </a:ext>
              </a:extLst>
            </p:cNvPr>
            <p:cNvGrpSpPr>
              <a:grpSpLocks/>
            </p:cNvGrpSpPr>
            <p:nvPr/>
          </p:nvGrpSpPr>
          <p:grpSpPr bwMode="auto">
            <a:xfrm>
              <a:off x="2489691" y="3328628"/>
              <a:ext cx="807016" cy="524247"/>
              <a:chOff x="5517433" y="2569166"/>
              <a:chExt cx="807016" cy="524247"/>
            </a:xfrm>
          </p:grpSpPr>
          <p:sp>
            <p:nvSpPr>
              <p:cNvPr id="57" name="Oval 56">
                <a:extLst>
                  <a:ext uri="{FF2B5EF4-FFF2-40B4-BE49-F238E27FC236}">
                    <a16:creationId xmlns:a16="http://schemas.microsoft.com/office/drawing/2014/main" id="{D3EF7F15-CC4B-40D9-9ECD-6C52E3000389}"/>
                  </a:ext>
                </a:extLst>
              </p:cNvPr>
              <p:cNvSpPr/>
              <p:nvPr/>
            </p:nvSpPr>
            <p:spPr>
              <a:xfrm>
                <a:off x="5517433" y="2569166"/>
                <a:ext cx="540988" cy="5242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5557" name="TextBox 41">
                <a:extLst>
                  <a:ext uri="{FF2B5EF4-FFF2-40B4-BE49-F238E27FC236}">
                    <a16:creationId xmlns:a16="http://schemas.microsoft.com/office/drawing/2014/main" id="{A3874977-2A99-44FE-854E-DF7E536AD4A2}"/>
                  </a:ext>
                </a:extLst>
              </p:cNvPr>
              <p:cNvSpPr txBox="1">
                <a:spLocks noChangeArrowheads="1"/>
              </p:cNvSpPr>
              <p:nvPr/>
            </p:nvSpPr>
            <p:spPr bwMode="auto">
              <a:xfrm>
                <a:off x="5554595" y="2608402"/>
                <a:ext cx="769854" cy="40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P2</a:t>
                </a:r>
              </a:p>
            </p:txBody>
          </p:sp>
        </p:grpSp>
        <p:cxnSp>
          <p:nvCxnSpPr>
            <p:cNvPr id="56" name="Straight Connector 55">
              <a:extLst>
                <a:ext uri="{FF2B5EF4-FFF2-40B4-BE49-F238E27FC236}">
                  <a16:creationId xmlns:a16="http://schemas.microsoft.com/office/drawing/2014/main" id="{827B7220-75F8-40AE-8E85-124480865D5B}"/>
                </a:ext>
              </a:extLst>
            </p:cNvPr>
            <p:cNvCxnSpPr/>
            <p:nvPr/>
          </p:nvCxnSpPr>
          <p:spPr>
            <a:xfrm>
              <a:off x="2760184" y="2899953"/>
              <a:ext cx="0" cy="428675"/>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C3E5DF32-505F-49FA-AEF0-B506E6F1A513}"/>
              </a:ext>
            </a:extLst>
          </p:cNvPr>
          <p:cNvGrpSpPr>
            <a:grpSpLocks/>
          </p:cNvGrpSpPr>
          <p:nvPr/>
        </p:nvGrpSpPr>
        <p:grpSpPr bwMode="auto">
          <a:xfrm>
            <a:off x="9895678" y="2525710"/>
            <a:ext cx="978640" cy="1076324"/>
            <a:chOff x="2488131" y="2899953"/>
            <a:chExt cx="813203" cy="953405"/>
          </a:xfrm>
        </p:grpSpPr>
        <p:grpSp>
          <p:nvGrpSpPr>
            <p:cNvPr id="65550" name="Group 43">
              <a:extLst>
                <a:ext uri="{FF2B5EF4-FFF2-40B4-BE49-F238E27FC236}">
                  <a16:creationId xmlns:a16="http://schemas.microsoft.com/office/drawing/2014/main" id="{B30D7A07-C88E-468F-A5DC-88D8A94E30A4}"/>
                </a:ext>
              </a:extLst>
            </p:cNvPr>
            <p:cNvGrpSpPr>
              <a:grpSpLocks/>
            </p:cNvGrpSpPr>
            <p:nvPr/>
          </p:nvGrpSpPr>
          <p:grpSpPr bwMode="auto">
            <a:xfrm>
              <a:off x="2488131" y="3328845"/>
              <a:ext cx="813203" cy="524513"/>
              <a:chOff x="5515873" y="2569383"/>
              <a:chExt cx="813203" cy="524513"/>
            </a:xfrm>
          </p:grpSpPr>
          <p:sp>
            <p:nvSpPr>
              <p:cNvPr id="62" name="Oval 61">
                <a:extLst>
                  <a:ext uri="{FF2B5EF4-FFF2-40B4-BE49-F238E27FC236}">
                    <a16:creationId xmlns:a16="http://schemas.microsoft.com/office/drawing/2014/main" id="{A9FC4317-FBB2-438B-A6D6-7EAF40F67715}"/>
                  </a:ext>
                </a:extLst>
              </p:cNvPr>
              <p:cNvSpPr/>
              <p:nvPr/>
            </p:nvSpPr>
            <p:spPr>
              <a:xfrm>
                <a:off x="5515873" y="2569383"/>
                <a:ext cx="543484" cy="5245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Proxima Nova" panose="02000506030000020004"/>
                </a:endParaRPr>
              </a:p>
            </p:txBody>
          </p:sp>
          <p:sp>
            <p:nvSpPr>
              <p:cNvPr id="65553" name="TextBox 46">
                <a:extLst>
                  <a:ext uri="{FF2B5EF4-FFF2-40B4-BE49-F238E27FC236}">
                    <a16:creationId xmlns:a16="http://schemas.microsoft.com/office/drawing/2014/main" id="{F5A9A5D8-378F-44D8-B1CF-5DA2CD6F13F2}"/>
                  </a:ext>
                </a:extLst>
              </p:cNvPr>
              <p:cNvSpPr txBox="1">
                <a:spLocks noChangeArrowheads="1"/>
              </p:cNvSpPr>
              <p:nvPr/>
            </p:nvSpPr>
            <p:spPr bwMode="auto">
              <a:xfrm>
                <a:off x="5559222" y="2615412"/>
                <a:ext cx="769854" cy="408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Proxima Nova" panose="02000506030000020004"/>
                  </a:rPr>
                  <a:t>P1</a:t>
                </a:r>
              </a:p>
            </p:txBody>
          </p:sp>
        </p:grpSp>
        <p:cxnSp>
          <p:nvCxnSpPr>
            <p:cNvPr id="61" name="Straight Connector 60">
              <a:extLst>
                <a:ext uri="{FF2B5EF4-FFF2-40B4-BE49-F238E27FC236}">
                  <a16:creationId xmlns:a16="http://schemas.microsoft.com/office/drawing/2014/main" id="{1CFB344A-DCC8-4A60-9468-AD2EF110E7D9}"/>
                </a:ext>
              </a:extLst>
            </p:cNvPr>
            <p:cNvCxnSpPr/>
            <p:nvPr/>
          </p:nvCxnSpPr>
          <p:spPr>
            <a:xfrm>
              <a:off x="2761192" y="2899953"/>
              <a:ext cx="0" cy="428892"/>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5" name="TextBox 64">
            <a:extLst>
              <a:ext uri="{FF2B5EF4-FFF2-40B4-BE49-F238E27FC236}">
                <a16:creationId xmlns:a16="http://schemas.microsoft.com/office/drawing/2014/main" id="{A3C31D48-399B-475F-9AD0-EB5427203631}"/>
              </a:ext>
            </a:extLst>
          </p:cNvPr>
          <p:cNvSpPr txBox="1">
            <a:spLocks noChangeArrowheads="1"/>
          </p:cNvSpPr>
          <p:nvPr/>
        </p:nvSpPr>
        <p:spPr bwMode="auto">
          <a:xfrm>
            <a:off x="9635332" y="3673475"/>
            <a:ext cx="1273175"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Proxima Nova" panose="02000506030000020004"/>
              </a:rPr>
              <a:t>22.0 PSI</a:t>
            </a:r>
          </a:p>
        </p:txBody>
      </p:sp>
      <p:sp>
        <p:nvSpPr>
          <p:cNvPr id="66" name="TextBox 65">
            <a:extLst>
              <a:ext uri="{FF2B5EF4-FFF2-40B4-BE49-F238E27FC236}">
                <a16:creationId xmlns:a16="http://schemas.microsoft.com/office/drawing/2014/main" id="{8849618E-C822-4DBD-AF4A-7E9C4A944D7A}"/>
              </a:ext>
            </a:extLst>
          </p:cNvPr>
          <p:cNvSpPr txBox="1">
            <a:spLocks noChangeArrowheads="1"/>
          </p:cNvSpPr>
          <p:nvPr/>
        </p:nvSpPr>
        <p:spPr bwMode="auto">
          <a:xfrm>
            <a:off x="8112920" y="3890961"/>
            <a:ext cx="1194595"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Proxima Nova" panose="02000506030000020004"/>
              </a:rPr>
              <a:t>2.5 PSI</a:t>
            </a:r>
          </a:p>
        </p:txBody>
      </p:sp>
      <p:sp>
        <p:nvSpPr>
          <p:cNvPr id="67" name="TextBox 66">
            <a:extLst>
              <a:ext uri="{FF2B5EF4-FFF2-40B4-BE49-F238E27FC236}">
                <a16:creationId xmlns:a16="http://schemas.microsoft.com/office/drawing/2014/main" id="{140E8C6C-D0CF-460B-8BE3-1A73038A7475}"/>
              </a:ext>
            </a:extLst>
          </p:cNvPr>
          <p:cNvSpPr txBox="1">
            <a:spLocks noChangeArrowheads="1"/>
          </p:cNvSpPr>
          <p:nvPr/>
        </p:nvSpPr>
        <p:spPr bwMode="auto">
          <a:xfrm>
            <a:off x="5991224" y="3902075"/>
            <a:ext cx="1143001" cy="40011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Proxima Nova" panose="02000506030000020004"/>
              </a:rPr>
              <a:t>2.5 PSI</a:t>
            </a:r>
          </a:p>
        </p:txBody>
      </p:sp>
      <p:sp>
        <p:nvSpPr>
          <p:cNvPr id="68" name="Left Brace 67">
            <a:extLst>
              <a:ext uri="{FF2B5EF4-FFF2-40B4-BE49-F238E27FC236}">
                <a16:creationId xmlns:a16="http://schemas.microsoft.com/office/drawing/2014/main" id="{E142DFF1-72BD-44CE-93F3-4FA55B7B828F}"/>
              </a:ext>
            </a:extLst>
          </p:cNvPr>
          <p:cNvSpPr/>
          <p:nvPr/>
        </p:nvSpPr>
        <p:spPr>
          <a:xfrm rot="16200000">
            <a:off x="7338219" y="2803524"/>
            <a:ext cx="314325" cy="216535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69" name="Rounded Rectangle 6">
            <a:extLst>
              <a:ext uri="{FF2B5EF4-FFF2-40B4-BE49-F238E27FC236}">
                <a16:creationId xmlns:a16="http://schemas.microsoft.com/office/drawing/2014/main" id="{8940CA75-0735-4B43-9468-B5B075FC2D96}"/>
              </a:ext>
            </a:extLst>
          </p:cNvPr>
          <p:cNvSpPr/>
          <p:nvPr/>
        </p:nvSpPr>
        <p:spPr>
          <a:xfrm>
            <a:off x="6720682" y="4271962"/>
            <a:ext cx="1597025" cy="7286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roxima Nova" panose="02000506030000020004"/>
              </a:rPr>
              <a:t>0.0 PSID</a:t>
            </a:r>
          </a:p>
        </p:txBody>
      </p:sp>
      <p:sp>
        <p:nvSpPr>
          <p:cNvPr id="70" name="Rounded Rectangle 28">
            <a:extLst>
              <a:ext uri="{FF2B5EF4-FFF2-40B4-BE49-F238E27FC236}">
                <a16:creationId xmlns:a16="http://schemas.microsoft.com/office/drawing/2014/main" id="{2F591EAB-62BA-4694-9C4A-A3AAB7BC6588}"/>
              </a:ext>
            </a:extLst>
          </p:cNvPr>
          <p:cNvSpPr/>
          <p:nvPr/>
        </p:nvSpPr>
        <p:spPr>
          <a:xfrm>
            <a:off x="3821906" y="2989261"/>
            <a:ext cx="1728788" cy="673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Proxima Nova" panose="02000506030000020004"/>
              </a:rPr>
              <a:t>0.5 GPM</a:t>
            </a:r>
          </a:p>
        </p:txBody>
      </p:sp>
      <p:sp>
        <p:nvSpPr>
          <p:cNvPr id="71" name="Rounded Rectangle 29">
            <a:extLst>
              <a:ext uri="{FF2B5EF4-FFF2-40B4-BE49-F238E27FC236}">
                <a16:creationId xmlns:a16="http://schemas.microsoft.com/office/drawing/2014/main" id="{A5AA6098-A36D-411C-BCDF-A1196EE37609}"/>
              </a:ext>
            </a:extLst>
          </p:cNvPr>
          <p:cNvSpPr/>
          <p:nvPr/>
        </p:nvSpPr>
        <p:spPr>
          <a:xfrm>
            <a:off x="5688806" y="1377949"/>
            <a:ext cx="2324100" cy="379412"/>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Proxima Nova" panose="02000506030000020004"/>
              </a:rPr>
              <a:t>Design 3 GPM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p:cTn id="14" dur="500" fill="hold"/>
                                        <p:tgtEl>
                                          <p:spTgt spid="54"/>
                                        </p:tgtEl>
                                        <p:attrNameLst>
                                          <p:attrName>ppt_w</p:attrName>
                                        </p:attrNameLst>
                                      </p:cBhvr>
                                      <p:tavLst>
                                        <p:tav tm="0">
                                          <p:val>
                                            <p:fltVal val="0"/>
                                          </p:val>
                                        </p:tav>
                                        <p:tav tm="100000">
                                          <p:val>
                                            <p:strVal val="#ppt_w"/>
                                          </p:val>
                                        </p:tav>
                                      </p:tavLst>
                                    </p:anim>
                                    <p:anim calcmode="lin" valueType="num">
                                      <p:cBhvr>
                                        <p:cTn id="15" dur="500" fill="hold"/>
                                        <p:tgtEl>
                                          <p:spTgt spid="54"/>
                                        </p:tgtEl>
                                        <p:attrNameLst>
                                          <p:attrName>ppt_h</p:attrName>
                                        </p:attrNameLst>
                                      </p:cBhvr>
                                      <p:tavLst>
                                        <p:tav tm="0">
                                          <p:val>
                                            <p:fltVal val="0"/>
                                          </p:val>
                                        </p:tav>
                                        <p:tav tm="100000">
                                          <p:val>
                                            <p:strVal val="#ppt_h"/>
                                          </p:val>
                                        </p:tav>
                                      </p:tavLst>
                                    </p:anim>
                                    <p:animEffect transition="in" filter="fade">
                                      <p:cBhvr>
                                        <p:cTn id="16" dur="500"/>
                                        <p:tgtEl>
                                          <p:spTgt spid="5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cBhvr>
                                        <p:cTn id="28" dur="500" fill="hold"/>
                                        <p:tgtEl>
                                          <p:spTgt spid="71"/>
                                        </p:tgtEl>
                                        <p:attrNameLst>
                                          <p:attrName>ppt_w</p:attrName>
                                        </p:attrNameLst>
                                      </p:cBhvr>
                                      <p:tavLst>
                                        <p:tav tm="0">
                                          <p:val>
                                            <p:fltVal val="0"/>
                                          </p:val>
                                        </p:tav>
                                        <p:tav tm="100000">
                                          <p:val>
                                            <p:strVal val="#ppt_w"/>
                                          </p:val>
                                        </p:tav>
                                      </p:tavLst>
                                    </p:anim>
                                    <p:anim calcmode="lin" valueType="num">
                                      <p:cBhvr>
                                        <p:cTn id="29" dur="500" fill="hold"/>
                                        <p:tgtEl>
                                          <p:spTgt spid="71"/>
                                        </p:tgtEl>
                                        <p:attrNameLst>
                                          <p:attrName>ppt_h</p:attrName>
                                        </p:attrNameLst>
                                      </p:cBhvr>
                                      <p:tavLst>
                                        <p:tav tm="0">
                                          <p:val>
                                            <p:fltVal val="0"/>
                                          </p:val>
                                        </p:tav>
                                        <p:tav tm="100000">
                                          <p:val>
                                            <p:strVal val="#ppt_h"/>
                                          </p:val>
                                        </p:tav>
                                      </p:tavLst>
                                    </p:anim>
                                    <p:animEffect transition="in" filter="fade">
                                      <p:cBhvr>
                                        <p:cTn id="30" dur="500"/>
                                        <p:tgtEl>
                                          <p:spTgt spid="7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500" fill="hold"/>
                                        <p:tgtEl>
                                          <p:spTgt spid="65"/>
                                        </p:tgtEl>
                                        <p:attrNameLst>
                                          <p:attrName>ppt_w</p:attrName>
                                        </p:attrNameLst>
                                      </p:cBhvr>
                                      <p:tavLst>
                                        <p:tav tm="0">
                                          <p:val>
                                            <p:fltVal val="0"/>
                                          </p:val>
                                        </p:tav>
                                        <p:tav tm="100000">
                                          <p:val>
                                            <p:strVal val="#ppt_w"/>
                                          </p:val>
                                        </p:tav>
                                      </p:tavLst>
                                    </p:anim>
                                    <p:anim calcmode="lin" valueType="num">
                                      <p:cBhvr>
                                        <p:cTn id="36" dur="500" fill="hold"/>
                                        <p:tgtEl>
                                          <p:spTgt spid="65"/>
                                        </p:tgtEl>
                                        <p:attrNameLst>
                                          <p:attrName>ppt_h</p:attrName>
                                        </p:attrNameLst>
                                      </p:cBhvr>
                                      <p:tavLst>
                                        <p:tav tm="0">
                                          <p:val>
                                            <p:fltVal val="0"/>
                                          </p:val>
                                        </p:tav>
                                        <p:tav tm="100000">
                                          <p:val>
                                            <p:strVal val="#ppt_h"/>
                                          </p:val>
                                        </p:tav>
                                      </p:tavLst>
                                    </p:anim>
                                    <p:animEffect transition="in" filter="fade">
                                      <p:cBhvr>
                                        <p:cTn id="37" dur="500"/>
                                        <p:tgtEl>
                                          <p:spTgt spid="6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Effect transition="in" filter="fade">
                                      <p:cBhvr>
                                        <p:cTn id="44" dur="500"/>
                                        <p:tgtEl>
                                          <p:spTgt spid="66"/>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500" fill="hold"/>
                                        <p:tgtEl>
                                          <p:spTgt spid="67"/>
                                        </p:tgtEl>
                                        <p:attrNameLst>
                                          <p:attrName>ppt_w</p:attrName>
                                        </p:attrNameLst>
                                      </p:cBhvr>
                                      <p:tavLst>
                                        <p:tav tm="0">
                                          <p:val>
                                            <p:fltVal val="0"/>
                                          </p:val>
                                        </p:tav>
                                        <p:tav tm="100000">
                                          <p:val>
                                            <p:strVal val="#ppt_w"/>
                                          </p:val>
                                        </p:tav>
                                      </p:tavLst>
                                    </p:anim>
                                    <p:anim calcmode="lin" valueType="num">
                                      <p:cBhvr>
                                        <p:cTn id="50" dur="500" fill="hold"/>
                                        <p:tgtEl>
                                          <p:spTgt spid="67"/>
                                        </p:tgtEl>
                                        <p:attrNameLst>
                                          <p:attrName>ppt_h</p:attrName>
                                        </p:attrNameLst>
                                      </p:cBhvr>
                                      <p:tavLst>
                                        <p:tav tm="0">
                                          <p:val>
                                            <p:fltVal val="0"/>
                                          </p:val>
                                        </p:tav>
                                        <p:tav tm="100000">
                                          <p:val>
                                            <p:strVal val="#ppt_h"/>
                                          </p:val>
                                        </p:tav>
                                      </p:tavLst>
                                    </p:anim>
                                    <p:animEffect transition="in" filter="fade">
                                      <p:cBhvr>
                                        <p:cTn id="51" dur="500"/>
                                        <p:tgtEl>
                                          <p:spTgt spid="6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up)">
                                      <p:cBhvr>
                                        <p:cTn id="56" dur="500"/>
                                        <p:tgtEl>
                                          <p:spTgt spid="6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p:cTn id="61" dur="500" fill="hold"/>
                                        <p:tgtEl>
                                          <p:spTgt spid="69"/>
                                        </p:tgtEl>
                                        <p:attrNameLst>
                                          <p:attrName>ppt_w</p:attrName>
                                        </p:attrNameLst>
                                      </p:cBhvr>
                                      <p:tavLst>
                                        <p:tav tm="0">
                                          <p:val>
                                            <p:fltVal val="0"/>
                                          </p:val>
                                        </p:tav>
                                        <p:tav tm="100000">
                                          <p:val>
                                            <p:strVal val="#ppt_w"/>
                                          </p:val>
                                        </p:tav>
                                      </p:tavLst>
                                    </p:anim>
                                    <p:anim calcmode="lin" valueType="num">
                                      <p:cBhvr>
                                        <p:cTn id="62" dur="500" fill="hold"/>
                                        <p:tgtEl>
                                          <p:spTgt spid="69"/>
                                        </p:tgtEl>
                                        <p:attrNameLst>
                                          <p:attrName>ppt_h</p:attrName>
                                        </p:attrNameLst>
                                      </p:cBhvr>
                                      <p:tavLst>
                                        <p:tav tm="0">
                                          <p:val>
                                            <p:fltVal val="0"/>
                                          </p:val>
                                        </p:tav>
                                        <p:tav tm="100000">
                                          <p:val>
                                            <p:strVal val="#ppt_h"/>
                                          </p:val>
                                        </p:tav>
                                      </p:tavLst>
                                    </p:anim>
                                    <p:animEffect transition="in" filter="fade">
                                      <p:cBhvr>
                                        <p:cTn id="63" dur="500"/>
                                        <p:tgtEl>
                                          <p:spTgt spid="69"/>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70"/>
                                        </p:tgtEl>
                                        <p:attrNameLst>
                                          <p:attrName>style.visibility</p:attrName>
                                        </p:attrNameLst>
                                      </p:cBhvr>
                                      <p:to>
                                        <p:strVal val="visible"/>
                                      </p:to>
                                    </p:set>
                                    <p:anim calcmode="lin" valueType="num">
                                      <p:cBhvr>
                                        <p:cTn id="68" dur="500" fill="hold"/>
                                        <p:tgtEl>
                                          <p:spTgt spid="70"/>
                                        </p:tgtEl>
                                        <p:attrNameLst>
                                          <p:attrName>ppt_w</p:attrName>
                                        </p:attrNameLst>
                                      </p:cBhvr>
                                      <p:tavLst>
                                        <p:tav tm="0">
                                          <p:val>
                                            <p:fltVal val="0"/>
                                          </p:val>
                                        </p:tav>
                                        <p:tav tm="100000">
                                          <p:val>
                                            <p:strVal val="#ppt_w"/>
                                          </p:val>
                                        </p:tav>
                                      </p:tavLst>
                                    </p:anim>
                                    <p:anim calcmode="lin" valueType="num">
                                      <p:cBhvr>
                                        <p:cTn id="69" dur="500" fill="hold"/>
                                        <p:tgtEl>
                                          <p:spTgt spid="70"/>
                                        </p:tgtEl>
                                        <p:attrNameLst>
                                          <p:attrName>ppt_h</p:attrName>
                                        </p:attrNameLst>
                                      </p:cBhvr>
                                      <p:tavLst>
                                        <p:tav tm="0">
                                          <p:val>
                                            <p:fltVal val="0"/>
                                          </p:val>
                                        </p:tav>
                                        <p:tav tm="100000">
                                          <p:val>
                                            <p:strVal val="#ppt_h"/>
                                          </p:val>
                                        </p:tav>
                                      </p:tavLst>
                                    </p:anim>
                                    <p:animEffect transition="in" filter="fade">
                                      <p:cBhvr>
                                        <p:cTn id="7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animBg="1"/>
      <p:bldP spid="69" grpId="0" animBg="1"/>
      <p:bldP spid="70" grpId="0" animBg="1"/>
      <p:bldP spid="7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3162304-DA60-4C31-9E2B-E22F8DA75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4" name="Rectangle 73">
            <a:extLst>
              <a:ext uri="{FF2B5EF4-FFF2-40B4-BE49-F238E27FC236}">
                <a16:creationId xmlns:a16="http://schemas.microsoft.com/office/drawing/2014/main" id="{C4AE1EFF-264A-4A42-BEA1-0E875F40D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76" name="Rectangle 75">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098" name="Rectangle 2">
            <a:extLst>
              <a:ext uri="{FF2B5EF4-FFF2-40B4-BE49-F238E27FC236}">
                <a16:creationId xmlns:a16="http://schemas.microsoft.com/office/drawing/2014/main" id="{DCD532D8-D192-45B2-ACED-ED90B01703C8}"/>
              </a:ext>
            </a:extLst>
          </p:cNvPr>
          <p:cNvSpPr>
            <a:spLocks noGrp="1" noChangeArrowheads="1"/>
          </p:cNvSpPr>
          <p:nvPr>
            <p:ph type="title"/>
          </p:nvPr>
        </p:nvSpPr>
        <p:spPr>
          <a:xfrm>
            <a:off x="1539116" y="864108"/>
            <a:ext cx="3073914" cy="5120639"/>
          </a:xfrm>
        </p:spPr>
        <p:txBody>
          <a:bodyPr vert="horz" lIns="91440" tIns="45720" rIns="91440" bIns="45720" rtlCol="0" anchor="ctr">
            <a:normAutofit/>
          </a:bodyPr>
          <a:lstStyle/>
          <a:p>
            <a:pPr algn="r">
              <a:defRPr/>
            </a:pPr>
            <a:r>
              <a:rPr lang="en-US" altLang="en-US" dirty="0">
                <a:solidFill>
                  <a:schemeClr val="tx1">
                    <a:lumMod val="85000"/>
                    <a:lumOff val="15000"/>
                  </a:schemeClr>
                </a:solidFill>
                <a:latin typeface="Proxima Nova" panose="02000506030000020004"/>
              </a:rPr>
              <a:t>Conclusion</a:t>
            </a:r>
          </a:p>
        </p:txBody>
      </p:sp>
      <p:sp>
        <p:nvSpPr>
          <p:cNvPr id="78" name="Rectangle 77">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cxnSp>
        <p:nvCxnSpPr>
          <p:cNvPr id="80" name="Straight Connector 79">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099" name="Text Box 3">
            <a:extLst>
              <a:ext uri="{FF2B5EF4-FFF2-40B4-BE49-F238E27FC236}">
                <a16:creationId xmlns:a16="http://schemas.microsoft.com/office/drawing/2014/main" id="{C685AAB5-ABAC-42D3-86FC-5274448D2BD4}"/>
              </a:ext>
            </a:extLst>
          </p:cNvPr>
          <p:cNvSpPr txBox="1">
            <a:spLocks noChangeArrowheads="1"/>
          </p:cNvSpPr>
          <p:nvPr/>
        </p:nvSpPr>
        <p:spPr bwMode="auto">
          <a:xfrm>
            <a:off x="5289229" y="864108"/>
            <a:ext cx="5910677" cy="5120640"/>
          </a:xfrm>
          <a:prstGeom prst="rect">
            <a:avLst/>
          </a:prstGeom>
        </p:spPr>
        <p:txBody>
          <a:bodyPr vert="horz" lIns="91440" tIns="45720" rIns="91440" bIns="45720" rtlCol="0" anchor="ctr">
            <a:norm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57200" marR="0" lvl="0"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r>
              <a:rPr kumimoji="0" lang="en-US" altLang="en-US" sz="2800" b="0" i="0" u="none" strike="noStrike" kern="1200" cap="none" spc="0" normalizeH="0" baseline="0" noProof="0" dirty="0">
                <a:ln>
                  <a:noFill/>
                </a:ln>
                <a:effectLst/>
                <a:uLnTx/>
                <a:uFillTx/>
                <a:latin typeface="Proxima Nova" panose="02000506030000020004"/>
              </a:rPr>
              <a:t>Manual balancing valves are costly to install/balance &amp; are ineffective during the system’s lifespan</a:t>
            </a:r>
          </a:p>
          <a:p>
            <a:pPr marL="457200" marR="0" lvl="0"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endParaRPr kumimoji="0" lang="en-US" altLang="en-US" sz="2800" b="0" i="0" u="none" strike="noStrike" kern="1200" cap="none" spc="0" normalizeH="0" baseline="0" noProof="0" dirty="0">
              <a:ln>
                <a:noFill/>
              </a:ln>
              <a:effectLst/>
              <a:uLnTx/>
              <a:uFillTx/>
              <a:latin typeface="Proxima Nova" panose="02000506030000020004"/>
            </a:endParaRPr>
          </a:p>
          <a:p>
            <a:pPr marL="457200" marR="0" lvl="0"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r>
              <a:rPr kumimoji="0" lang="en-US" altLang="en-US" sz="2800" b="0" i="1" u="none" strike="noStrike" kern="1200" cap="none" spc="0" normalizeH="0" baseline="0" noProof="0" dirty="0">
                <a:ln>
                  <a:noFill/>
                </a:ln>
                <a:solidFill>
                  <a:srgbClr val="002E5D"/>
                </a:solidFill>
                <a:effectLst/>
                <a:uLnTx/>
                <a:uFillTx/>
                <a:latin typeface="Proxima Nova" panose="02000506030000020004"/>
              </a:rPr>
              <a:t>Automatic</a:t>
            </a:r>
            <a:r>
              <a:rPr kumimoji="0" lang="en-US" altLang="en-US" sz="2800" b="0" i="0" u="none" strike="noStrike" kern="1200" cap="none" spc="0" normalizeH="0" baseline="0" noProof="0" dirty="0">
                <a:ln>
                  <a:noFill/>
                </a:ln>
                <a:effectLst/>
                <a:uLnTx/>
                <a:uFillTx/>
                <a:latin typeface="Proxima Nova" panose="02000506030000020004"/>
              </a:rPr>
              <a:t> balancing valves greatly reduce T&amp;B time/cost, eliminate overflow by reacting to system pressure fluctuations, thereby saving energy &amp; improving comfort</a:t>
            </a:r>
          </a:p>
          <a:p>
            <a:pPr marL="0" marR="0" lvl="0" indent="-182880" algn="l" defTabSz="914400" rtl="0" eaLnBrk="1" fontAlgn="auto" latinLnBrk="0" hangingPunct="1">
              <a:lnSpc>
                <a:spcPct val="90000"/>
              </a:lnSpc>
              <a:spcBef>
                <a:spcPct val="0"/>
              </a:spcBef>
              <a:spcAft>
                <a:spcPts val="600"/>
              </a:spcAft>
              <a:buClr>
                <a:srgbClr val="002E5D"/>
              </a:buClr>
              <a:buSzTx/>
              <a:buFont typeface="Wingdings 2" pitchFamily="18" charset="2"/>
              <a:buChar char=""/>
              <a:tabLst/>
              <a:defRPr/>
            </a:pPr>
            <a:endParaRPr kumimoji="0" lang="en-US" altLang="en-US" sz="2800" b="0" i="0" u="none" strike="noStrike" kern="1200" cap="none" spc="0" normalizeH="0" baseline="0" noProof="0" dirty="0">
              <a:ln>
                <a:noFill/>
              </a:ln>
              <a:effectLst/>
              <a:uLnTx/>
              <a:uFillTx/>
              <a:latin typeface="Proxima Nova" panose="02000506030000020004"/>
            </a:endParaRPr>
          </a:p>
        </p:txBody>
      </p:sp>
      <p:sp>
        <p:nvSpPr>
          <p:cNvPr id="82" name="Rectangle 81">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13" name="Rectangle 12">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 name="Rectangle 14">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27273B53-46AE-491C-A406-E334CFFE64EF}"/>
              </a:ext>
            </a:extLst>
          </p:cNvPr>
          <p:cNvSpPr>
            <a:spLocks noGrp="1"/>
          </p:cNvSpPr>
          <p:nvPr>
            <p:ph type="title"/>
          </p:nvPr>
        </p:nvSpPr>
        <p:spPr>
          <a:xfrm>
            <a:off x="5054082" y="1298448"/>
            <a:ext cx="6068070" cy="3255264"/>
          </a:xfrm>
        </p:spPr>
        <p:txBody>
          <a:bodyPr vert="horz" lIns="91440" tIns="45720" rIns="91440" bIns="45720" rtlCol="0" anchor="b">
            <a:normAutofit/>
          </a:bodyPr>
          <a:lstStyle/>
          <a:p>
            <a:pPr>
              <a:defRPr/>
            </a:pPr>
            <a:br>
              <a:rPr lang="en-US" sz="5900" spc="-100" dirty="0">
                <a:latin typeface="Proxima Nova" panose="02000506030000020004"/>
              </a:rPr>
            </a:br>
            <a:r>
              <a:rPr lang="en-US" sz="5900" spc="-100" dirty="0">
                <a:latin typeface="Proxima Nova" panose="02000506030000020004"/>
              </a:rPr>
              <a:t>QUESTIONS ?</a:t>
            </a:r>
          </a:p>
        </p:txBody>
      </p:sp>
      <p:sp>
        <p:nvSpPr>
          <p:cNvPr id="17" name="Rectangle 16">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6" name="Graphic 5" descr="Question mark">
            <a:extLst>
              <a:ext uri="{FF2B5EF4-FFF2-40B4-BE49-F238E27FC236}">
                <a16:creationId xmlns:a16="http://schemas.microsoft.com/office/drawing/2014/main" id="{F40E693A-18B1-48CE-8FA2-2F3D8F29F5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6177" y="1695799"/>
            <a:ext cx="3458249" cy="3458249"/>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rame">
  <a:themeElements>
    <a:clrScheme name="Custom 6">
      <a:dk1>
        <a:srgbClr val="000000"/>
      </a:dk1>
      <a:lt1>
        <a:srgbClr val="FFFFFF"/>
      </a:lt1>
      <a:dk2>
        <a:srgbClr val="4B4F54"/>
      </a:dk2>
      <a:lt2>
        <a:srgbClr val="A2AAAD"/>
      </a:lt2>
      <a:accent1>
        <a:srgbClr val="002E5D"/>
      </a:accent1>
      <a:accent2>
        <a:srgbClr val="97D7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TotalTime>
  <Words>1225</Words>
  <Application>Microsoft Office PowerPoint</Application>
  <PresentationFormat>Widescreen</PresentationFormat>
  <Paragraphs>320</Paragraphs>
  <Slides>33</Slides>
  <Notes>11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0" baseType="lpstr">
      <vt:lpstr>Arial</vt:lpstr>
      <vt:lpstr>Calibri</vt:lpstr>
      <vt:lpstr>Corbel</vt:lpstr>
      <vt:lpstr>Proxima Nova</vt:lpstr>
      <vt:lpstr>Wingdings 2</vt:lpstr>
      <vt:lpstr>Frame</vt:lpstr>
      <vt:lpstr>Chart</vt:lpstr>
      <vt:lpstr>PowerPoint Presentation</vt:lpstr>
      <vt:lpstr>Agenda</vt:lpstr>
      <vt:lpstr>Why Balance?</vt:lpstr>
      <vt:lpstr>Balancing Options</vt:lpstr>
      <vt:lpstr>Reverse Return</vt:lpstr>
      <vt:lpstr>What Is A Balancing Valve? </vt:lpstr>
      <vt:lpstr>Manual Balancing Valves</vt:lpstr>
      <vt:lpstr>Automatic Flow Control Valves (Spring Type)</vt:lpstr>
      <vt:lpstr>Automatic Flow Control Valves (Diaphragm Orifice) </vt:lpstr>
      <vt:lpstr>Cost of a System - Manually Balanced</vt:lpstr>
      <vt:lpstr>Cost of a System - Automatically Balanced</vt:lpstr>
      <vt:lpstr>Chilled Water HVAC System Analysis</vt:lpstr>
      <vt:lpstr>System Configuration</vt:lpstr>
      <vt:lpstr>Annual System Load Profile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Fixed Speed Pump Operation</vt:lpstr>
      <vt:lpstr>Variable Speed Pump Operation</vt:lpstr>
      <vt:lpstr>Energy Calculations (2-Position Control Valves @ $0.10 / kwh)</vt:lpstr>
      <vt:lpstr>PowerPoint Presentation</vt:lpstr>
      <vt:lpstr>Automatic Balancing Valves &amp; Modulation</vt:lpstr>
      <vt:lpstr>Automatic Balancing Valves &amp; Modulation (Control Valve = 100% Open)</vt:lpstr>
      <vt:lpstr>Automatic Balancing Valves  &amp; Modulation (Control Valve = 70% Open)</vt:lpstr>
      <vt:lpstr>Automatic Balancing Valves  &amp; Modulation (Control Valve = 20% Open)</vt:lpstr>
      <vt:lpstr>Conclusion</vt:lpstr>
      <vt:lpstr>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 Ludwyck</dc:creator>
  <cp:lastModifiedBy>Kirk Phipps</cp:lastModifiedBy>
  <cp:revision>5</cp:revision>
  <dcterms:created xsi:type="dcterms:W3CDTF">2023-08-25T19:36:40Z</dcterms:created>
  <dcterms:modified xsi:type="dcterms:W3CDTF">2023-10-26T18:58:25Z</dcterms:modified>
</cp:coreProperties>
</file>